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2.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comments/comment7.xml" ContentType="application/vnd.openxmlformats-officedocument.presentationml.comments+xml"/>
  <Override PartName="/ppt/comments/comment6.xml" ContentType="application/vnd.openxmlformats-officedocument.presentationml.comments+xml"/>
  <Override PartName="/ppt/comments/comment5.xml" ContentType="application/vnd.openxmlformats-officedocument.presentationml.comments+xml"/>
  <Override PartName="/ppt/comments/comment4.xml" ContentType="application/vnd.openxmlformats-officedocument.presentationml.comments+xml"/>
  <Override PartName="/ppt/comments/comment3.xml" ContentType="application/vnd.openxmlformats-officedocument.presentationml.comments+xml"/>
  <Override PartName="/ppt/comments/comment2.xml" ContentType="application/vnd.openxmlformats-officedocument.presentationml.comments+xml"/>
  <Override PartName="/ppt/comments/comment1.xml" ContentType="application/vnd.openxmlformats-officedocument.presentationml.comment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gdv30IXWizYHiC0FVmYX0Vz0eVi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herine Eaton" initials="" lastIdx="1" clrIdx="0"/>
  <p:cmAuthor id="1" name="Cheryl Panther" initials="" lastIdx="3" clrIdx="1"/>
  <p:cmAuthor id="2" name="Julie Quaid" initi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2"/>
  </p:normalViewPr>
  <p:slideViewPr>
    <p:cSldViewPr snapToGrid="0" snapToObjects="1">
      <p:cViewPr varScale="1">
        <p:scale>
          <a:sx n="76" d="100"/>
          <a:sy n="76" d="100"/>
        </p:scale>
        <p:origin x="2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customschemas.google.com/relationships/presentationmetadata" Target="metadata"/><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4-19T14:02:13.267" idx="1">
    <p:pos x="10" y="10"/>
    <p:text>Need update as to states that passed the UCLA; and, where CP is offered.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IZi4Mi4"/>
      </p:ext>
    </p:extLst>
  </p:cm>
  <p:cm authorId="1" dt="2021-05-04T17:57:47.561" idx="2">
    <p:pos x="6000" y="200"/>
    <p:text>Suggest using "clients" rather than "parties" through out the PPT. Maybe have a speaker note to explain why we use that terminology (part of our non-litigation, Collaborative language.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llfcY"/>
      </p:ext>
    </p:extLst>
  </p:cm>
  <p:cm authorId="1" dt="2021-05-04T18:13:19.655" idx="1">
    <p:pos x="6000" y="0"/>
    <p:text>Also suggest using "lawyers" rather than "attorneys" throughout the PPT as it is more internationally friendly. Attorney has a different meaning in certain parts of the world.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llffo"/>
      </p:ext>
    </p:extLst>
  </p:cm>
  <p:cm authorId="2" dt="2021-05-05T14:45:01.348" idx="1">
    <p:pos x="6000" y="100"/>
    <p:text>I agree with the deletion of "parties" and maybe use "clients" or "participants".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uXNMs"/>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5-04T18:03:10.386" idx="3">
    <p:pos x="6000" y="0"/>
    <p:text>Added some detail to speakers notes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llfdM"/>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5-05T15:00:02.605" idx="2">
    <p:pos x="6000" y="0"/>
    <p:text>I kind of hate to use the word, "Negotiate" in referencing a collaborative agreement.  Consider changing it to say, "Help clients reach"</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uXNO4"/>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5-05T15:04:00.143" idx="3">
    <p:pos x="6000" y="0"/>
    <p:text>I think that slide 8 and 9 should use the same tense - i.e. "Gives children", "Provides Parents" "Guides parents"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uXNP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5-05T15:04:32.397" idx="4">
    <p:pos x="6000" y="0"/>
    <p:text>"Educates"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SuXNPs"/>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05-05T16:56:51.776" idx="5">
    <p:pos x="293" y="139"/>
    <p:text>Again, I would substitute an other word for "Negotiations".  
Could also combine 1 and 2, "Asks questions, shares information, brainstorms, evaluates alternatives and offers proposals in the presence of and with active involvement of all</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TObyGE"/>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1-05-05T17:00:02.801" idx="6">
    <p:pos x="833" y="1026"/>
    <p:text>Consider modifying the last bullet point to: 
"Domestic violence issues (considerations/safeguards)" for a better visual</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MTObyM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Briefly introduce yourself – name, profession, member of IACP (who developed this slideshow), years in CP, connection to the audience</a:t>
            </a:r>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 some communities, there are two mental health professionals, one for each client.  In others, there is one neutral MHP. The mental health professional will remain neutral and hold the emotional needs of both clients and assist the entire team in the event of “splitting”, a phenomenon in which professionals begin to take sides. The team members can then remain unified and not allow the demonization of any client or team member.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Communication Dynamics/Emotional Content</a:t>
            </a:r>
            <a:r>
              <a:rPr lang="en-US"/>
              <a:t> - In full team meetings, various team members may be tasked with leading the meeting. Sometimes having a neutral professional lead provides a tone and presence which allows challenging discussions to flow in a more harmonious way. Their professional training can help to facilitate productive discussion. Coaches can work with clients individually to help them prepare for group meetings. They may assist a client in remaining calm in the event strong emotions are triggered. They may help clients to express concerns in a mindful manner, ask for breaks, address deeper needs, etc. Coaches sometimes work with the couple without the lawyers present, for example, to discuss parenting issues or how to talk about the separation with friends and family.  All of this can save clients time and money, as well as lessen their emotional distress.</a:t>
            </a:r>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r>
              <a:rPr lang="en-US" u="sng"/>
              <a:t>Focus on What’s Important </a:t>
            </a:r>
            <a:r>
              <a:rPr lang="en-US"/>
              <a:t>-  Coaches can help clients identify their own priorities and goals. Clients are often inundated with advice from well-meaning friends and family and a coach can help a client keep outside advice in perspective.  Emotional ups and downs sometimes impact each client’s ability to remain focused on their highest goals, and at those times, a coach can work with the client to help him/her maintain focus.  Often, focusing on the needs of any children can help to reduce conflict between the couple.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Give Parents Information</a:t>
            </a:r>
            <a:r>
              <a:rPr lang="en-US"/>
              <a:t> - often parents are more receptive to considering information and/or feedback from a neutral child specialist than one of the collaborative lawyers or from each other.  For example, if a couple is struggling to find the right parenting schedule for a toddler, a child specialist might be able to provide information relevant to a toddler’s developmental and idiosyncratic needs, which the parents can then consider when making their schedule. The key is that the information is provided by a professional who is not aligned with one client or the other.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Help Negotiate Parenting Plan</a:t>
            </a:r>
            <a:r>
              <a:rPr lang="en-US"/>
              <a:t> - in some jurisdictions parents will work with the child specialist on their parenting plan, with the clients and child specialist checking in with the lawyers only as needed, rather than having the lawyers in the room.   There are two benefits to this: the child specialist is better suited to working on parenting plans, and this arrangement saves money for the clients.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Financial neutrals can help support the process in many ways, e.g., by:  </a:t>
            </a:r>
            <a:endParaRPr/>
          </a:p>
          <a:p>
            <a:pPr marL="0" lvl="0" indent="0" algn="l" rtl="0">
              <a:lnSpc>
                <a:spcPct val="100000"/>
              </a:lnSpc>
              <a:spcBef>
                <a:spcPts val="0"/>
              </a:spcBef>
              <a:spcAft>
                <a:spcPts val="0"/>
              </a:spcAft>
              <a:buSzPts val="1100"/>
              <a:buNone/>
            </a:pPr>
            <a:r>
              <a:rPr lang="en-US"/>
              <a:t>-facilitating the financial decision-making meetings in careful coordination with the Coach (who continues to attend to the emotional and communication dynamics that come into play)</a:t>
            </a:r>
            <a:endParaRPr/>
          </a:p>
          <a:p>
            <a:pPr marL="0" lvl="0" indent="0" algn="l" rtl="0">
              <a:lnSpc>
                <a:spcPct val="100000"/>
              </a:lnSpc>
              <a:spcBef>
                <a:spcPts val="0"/>
              </a:spcBef>
              <a:spcAft>
                <a:spcPts val="0"/>
              </a:spcAft>
              <a:buSzPts val="1100"/>
              <a:buNone/>
            </a:pPr>
            <a:r>
              <a:rPr lang="en-US"/>
              <a:t>-neutral assessment of financial data needed to support the questions the clients want answered and the decisions they need to make versus generic discovery that may ask for unnecessary information and fail to request information that actually helps the team, including the clients, better understand and resolve the financial concerns of the family.</a:t>
            </a:r>
            <a:endParaRPr/>
          </a:p>
          <a:p>
            <a:pPr marL="0" lvl="0" indent="0" algn="l" rtl="0">
              <a:lnSpc>
                <a:spcPct val="100000"/>
              </a:lnSpc>
              <a:spcBef>
                <a:spcPts val="0"/>
              </a:spcBef>
              <a:spcAft>
                <a:spcPts val="0"/>
              </a:spcAft>
              <a:buSzPts val="1100"/>
              <a:buNone/>
            </a:pPr>
            <a:r>
              <a:rPr lang="en-US"/>
              <a:t>-setting reasonable deadlines for gathering data</a:t>
            </a:r>
            <a:endParaRPr/>
          </a:p>
          <a:p>
            <a:pPr marL="0" lvl="0" indent="0" algn="l" rtl="0">
              <a:lnSpc>
                <a:spcPct val="100000"/>
              </a:lnSpc>
              <a:spcBef>
                <a:spcPts val="0"/>
              </a:spcBef>
              <a:spcAft>
                <a:spcPts val="0"/>
              </a:spcAft>
              <a:buSzPts val="1100"/>
              <a:buNone/>
            </a:pPr>
            <a:r>
              <a:rPr lang="en-US"/>
              <a:t>-assisting the clients in obtaining information when they are not able to do so on their own</a:t>
            </a:r>
            <a:endParaRPr/>
          </a:p>
          <a:p>
            <a:pPr marL="0" lvl="0" indent="0" algn="l" rtl="0">
              <a:lnSpc>
                <a:spcPct val="100000"/>
              </a:lnSpc>
              <a:spcBef>
                <a:spcPts val="0"/>
              </a:spcBef>
              <a:spcAft>
                <a:spcPts val="0"/>
              </a:spcAft>
              <a:buSzPts val="1100"/>
              <a:buNone/>
            </a:pPr>
            <a:r>
              <a:rPr lang="en-US"/>
              <a:t>-helping the team to keep our facts straight and effectively using reporting tools to assist the team, including the clients, to distill financial information so the information is easily understandable and accessible </a:t>
            </a:r>
            <a:endParaRPr/>
          </a:p>
          <a:p>
            <a:pPr marL="0" lvl="0" indent="0" algn="l" rtl="0">
              <a:lnSpc>
                <a:spcPct val="100000"/>
              </a:lnSpc>
              <a:spcBef>
                <a:spcPts val="0"/>
              </a:spcBef>
              <a:spcAft>
                <a:spcPts val="0"/>
              </a:spcAft>
              <a:buSzPts val="1100"/>
              <a:buNone/>
            </a:pPr>
            <a:r>
              <a:rPr lang="en-US"/>
              <a:t>-identifying the most useful amount of data needed (e..g, one year’s tax return may not be at all sufficient to understand a couple’s past and projected incomes)</a:t>
            </a:r>
            <a:endParaRPr/>
          </a:p>
          <a:p>
            <a:pPr marL="0" lvl="0" indent="0" algn="l" rtl="0">
              <a:lnSpc>
                <a:spcPct val="100000"/>
              </a:lnSpc>
              <a:spcBef>
                <a:spcPts val="0"/>
              </a:spcBef>
              <a:spcAft>
                <a:spcPts val="0"/>
              </a:spcAft>
              <a:buSzPts val="1100"/>
              <a:buNone/>
            </a:pPr>
            <a:r>
              <a:rPr lang="en-US"/>
              <a:t>-provide analyses and explanations to help the team better understand the financial or tax consequences of specific decisions under consideration (e.g., tax on a the sale of a rental home)</a:t>
            </a:r>
            <a:endParaRPr/>
          </a:p>
          <a:p>
            <a:pPr marL="0" lvl="0" indent="0" algn="l" rtl="0">
              <a:lnSpc>
                <a:spcPct val="100000"/>
              </a:lnSpc>
              <a:spcBef>
                <a:spcPts val="0"/>
              </a:spcBef>
              <a:spcAft>
                <a:spcPts val="0"/>
              </a:spcAft>
              <a:buSzPts val="1100"/>
              <a:buNone/>
            </a:pPr>
            <a:r>
              <a:rPr lang="en-US"/>
              <a:t>-prevent a decision from creating an unintended post-divorce financial or tax consequence</a:t>
            </a:r>
            <a:endParaRPr/>
          </a:p>
          <a:p>
            <a:pPr marL="0" lvl="0" indent="0" algn="l" rtl="0">
              <a:lnSpc>
                <a:spcPct val="100000"/>
              </a:lnSpc>
              <a:spcBef>
                <a:spcPts val="0"/>
              </a:spcBef>
              <a:spcAft>
                <a:spcPts val="0"/>
              </a:spcAft>
              <a:buSzPts val="1100"/>
              <a:buNone/>
            </a:pPr>
            <a:r>
              <a:rPr lang="en-US"/>
              <a:t>-help maintain a “neutral” approach in and out of the meetings </a:t>
            </a:r>
            <a:endParaRPr/>
          </a:p>
          <a:p>
            <a:pPr marL="0" lvl="0" indent="0" algn="l" rtl="0">
              <a:lnSpc>
                <a:spcPct val="100000"/>
              </a:lnSpc>
              <a:spcBef>
                <a:spcPts val="0"/>
              </a:spcBef>
              <a:spcAft>
                <a:spcPts val="0"/>
              </a:spcAft>
              <a:buSzPts val="1100"/>
              <a:buNone/>
            </a:pPr>
            <a:r>
              <a:rPr lang="en-US"/>
              <a:t>-helping clients to feel that they are equally well-informed in the process; support is </a:t>
            </a:r>
            <a:r>
              <a:rPr lang="en-US">
                <a:solidFill>
                  <a:schemeClr val="dk1"/>
                </a:solidFill>
              </a:rPr>
              <a:t>especially important for the spouse who has not been involved in managing the finances</a:t>
            </a:r>
            <a:endParaRPr/>
          </a:p>
          <a:p>
            <a:pPr marL="0" lvl="0" indent="0" algn="l" rtl="0">
              <a:lnSpc>
                <a:spcPct val="100000"/>
              </a:lnSpc>
              <a:spcBef>
                <a:spcPts val="0"/>
              </a:spcBef>
              <a:spcAft>
                <a:spcPts val="0"/>
              </a:spcAft>
              <a:buSzPts val="1100"/>
              <a:buNone/>
            </a:pPr>
            <a:endParaRPr i="1">
              <a:highlight>
                <a:srgbClr val="FFFF00"/>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Most often these professionals are engaged jointly, and the information they provide is shared with the entire team. However, the team can determine that only one client has need of specific services in order to be well informed. For example, one client may need to consult with a mortgage lender to better understand how or if they might qualify for a mortgage post-divorce.</a:t>
            </a:r>
            <a:endParaRPr/>
          </a:p>
        </p:txBody>
      </p:sp>
      <p:sp>
        <p:nvSpPr>
          <p:cNvPr id="172" name="Google Shape;17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Simplifies Sharing of Information</a:t>
            </a:r>
            <a:r>
              <a:rPr lang="en-US"/>
              <a:t> - Collaborative eliminates formal discovery and the need for clients to each hire their own expert witness to provide information about asset values and/or tax concerns.  One expert or accountant is retained to provide neutral opinions and advice.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Privacy</a:t>
            </a:r>
            <a:r>
              <a:rPr lang="en-US"/>
              <a:t> - most couples using the collaborative process never have to step inside a courthouse. </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Collaborative professionals can help the clients have conversations that would not happen in a different process because they are not based in the law,  but that might be key to overcoming impasse. For example, one client may need to hear the other offer an apology for a bad behavior. That simple vulnerable act might help the recipient shift emotionally and be better able to understand the perspective of the other client and achieve compromise.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Under the Collaborative Participation Agreement, clients have assurance that the collaborative professionals will not suddenly file court papers; in a traditional mediation setting clients do not have that same assurance.</a:t>
            </a:r>
            <a:r>
              <a:rPr lang="en-US"/>
              <a: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CP, each client is represented by their own lawyer.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Control</a:t>
            </a:r>
            <a:r>
              <a:rPr lang="en-US">
                <a:solidFill>
                  <a:schemeClr val="dk1"/>
                </a:solidFill>
              </a:rPr>
              <a:t>: clients are not bound by court deadlines and can reach creative solutions, meaning they can opt for outcomes that would be outside of the scope of what a court could or would do.  The clients bring their own solutions with the assistance of the team.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Intangible Interests</a:t>
            </a:r>
            <a:r>
              <a:rPr lang="en-US">
                <a:solidFill>
                  <a:schemeClr val="dk1"/>
                </a:solidFill>
              </a:rPr>
              <a:t> - The Collaborative Process is arespectful and dignified way to resolve conflict.  It preserves and restores good will.  The professional members of the team regularly model good communication and problem-solving skills for the clients. This helps them do the same in decision-making conversations and hopefully in their relationship beyond the divorce process. This is especially helpful for co-parenting.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Emotional containment</a:t>
            </a:r>
            <a:r>
              <a:rPr lang="en-US">
                <a:solidFill>
                  <a:schemeClr val="dk1"/>
                </a:solidFill>
              </a:rPr>
              <a:t> means to support and facilitate healthy power and communication dynamics: providing space for emotion without allowing those emotions to drive or otherwise overtake the process.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u="sng">
                <a:solidFill>
                  <a:schemeClr val="dk1"/>
                </a:solidFill>
              </a:rPr>
              <a:t>Pace/thoughtful choices</a:t>
            </a:r>
            <a:r>
              <a:rPr lang="en-US">
                <a:solidFill>
                  <a:schemeClr val="dk1"/>
                </a:solidFill>
              </a:rPr>
              <a:t> - divorce litigation frequently ends with the clients settling on the morning of trial, under immense pressure with little time to consider important details.  The collaborative process provides the time necessary for all decisions to be carefully considered.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Collaborative container can hold all degrees of complexity and conflict. It is not necessary for clients to get along to participate in the Collaborative process. Some of the most satisfying cases can be in working with high-conflict families and helping them find a path for de-escalation and ultimately peaceful resolution.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All levels of complexity can be addressed, with a sufficiently experienced and qualified team. </a:t>
            </a:r>
            <a:endParaRPr/>
          </a:p>
        </p:txBody>
      </p:sp>
      <p:sp>
        <p:nvSpPr>
          <p:cNvPr id="196" name="Google Shape;19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Families with Children</a:t>
            </a:r>
            <a:r>
              <a:rPr lang="en-US"/>
              <a:t>:  Minor and also adult children. The collaborative approach maximizes the chance that both parents will be able to share important life events. We often ask what it would be worth to dance at your child’s wedding.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High Quality Settlement</a:t>
            </a:r>
            <a:r>
              <a:rPr lang="en-US"/>
              <a:t>:  Some couples present with a high degree of cooperation and motivation, but need assistance to properly understand and address the issues they must address, for example:  rental properties, what to do about a family owned business, or how to divide a pension.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Privacy</a:t>
            </a:r>
            <a:r>
              <a:rPr lang="en-US"/>
              <a:t>: In most jurisdictions, collaborative clients never need to enter the courthouse to complete their divorce.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Challenging issues</a:t>
            </a:r>
            <a:r>
              <a:rPr lang="en-US"/>
              <a:t> can include addictions, unhealthy power imbalances, and even domestic violence as long as both clients are willing to grapple with those issues head on with the support of a team of well-trained professionals. The collaborative process provides support and containment for even the most challenging issues in the way the court cannot. To operate at this level requires an experienced and highly functioning collaborative team.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practice of law is often stressful and prone to conflict and anxiety. Lawyers become inured to outcomes where at least one client, and often both, are deeply disappointed in the outcome. The paradigm shift allows lawyers and the professional team to focus on win-win solutions. Collaborative practice allows professionals to support each other, rather than engage in one-upsmanship, and to free themselves from the constraints of past cases that were decided based on complicated and inconvenient fact patterns. The lawyer can ask the client “What do you want to do” and then focus on a way to make that happen. Most of us got into the practice of law because we wanted to help people. Collaborative practice is deeply satisfying for these lawyers.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When you are consulting with clients seeking a divorce, what do you try to learn in your first interview?  How would things change if you asked:  How do you want your children to tell the story of your divorce?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a:t>Professionals licensed in the core professions start the process of becoming a Collaborative Professional by completing an Introductory Training (often 2 days)</a:t>
            </a:r>
            <a:endParaRPr/>
          </a:p>
          <a:p>
            <a:pPr marL="457200" marR="0" lvl="0" indent="-298450" algn="l" rtl="0">
              <a:lnSpc>
                <a:spcPct val="100000"/>
              </a:lnSpc>
              <a:spcBef>
                <a:spcPts val="0"/>
              </a:spcBef>
              <a:spcAft>
                <a:spcPts val="0"/>
              </a:spcAft>
              <a:buClr>
                <a:srgbClr val="000000"/>
              </a:buClr>
              <a:buSzPts val="1100"/>
              <a:buFont typeface="Arial"/>
              <a:buChar char="●"/>
            </a:pPr>
            <a:r>
              <a:rPr lang="en-US"/>
              <a:t>40 hours of mediation training is also required</a:t>
            </a:r>
            <a:endParaRPr/>
          </a:p>
          <a:p>
            <a:pPr marL="457200" marR="0" lvl="0" indent="-298450" algn="l" rtl="0">
              <a:lnSpc>
                <a:spcPct val="100000"/>
              </a:lnSpc>
              <a:spcBef>
                <a:spcPts val="0"/>
              </a:spcBef>
              <a:spcAft>
                <a:spcPts val="0"/>
              </a:spcAft>
              <a:buClr>
                <a:srgbClr val="000000"/>
              </a:buClr>
              <a:buSzPts val="1100"/>
              <a:buFont typeface="Arial"/>
              <a:buChar char="●"/>
            </a:pPr>
            <a:r>
              <a:rPr lang="en-US"/>
              <a:t>Collaborative professionals practice in teams, so it is necessary to work with others who are Collaboratively trained.  Most Collaborative Professionals are part of local practice groups who work together and support each other.  You can find practice groups in your area on the IACP website, or if there are none, you can start your own!  IACP has resources for new practice groups and professionals who want to get started in CP.</a:t>
            </a:r>
            <a:endParaRPr/>
          </a:p>
          <a:p>
            <a:pPr marL="457200" marR="0" lvl="0" indent="-298450" algn="l" rtl="0">
              <a:lnSpc>
                <a:spcPct val="100000"/>
              </a:lnSpc>
              <a:spcBef>
                <a:spcPts val="0"/>
              </a:spcBef>
              <a:spcAft>
                <a:spcPts val="0"/>
              </a:spcAft>
              <a:buClr>
                <a:srgbClr val="000000"/>
              </a:buClr>
              <a:buSzPts val="1100"/>
              <a:buFont typeface="Arial"/>
              <a:buChar char="●"/>
            </a:pPr>
            <a:r>
              <a:rPr lang="en-US"/>
              <a:t>Other requirements to be a Collaborative Professional are available in the IACP Standards and Ethics, available on their website.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IACP website offers information about introductory training, a find-a-professional database for clients, a practice group database, a community event calendar, and many other resource about Collaborative Practice.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Any questions?</a:t>
            </a:r>
            <a:endParaRPr/>
          </a:p>
        </p:txBody>
      </p:sp>
      <p:sp>
        <p:nvSpPr>
          <p:cNvPr id="221" name="Google Shape;22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a:t>This short video from IACP gives an overview of how CP works.  I will explain more afterwards.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Open with a short (2 min. or less) personal story about how you entered the CP community, or why you are convinced of its benefits.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 CP, the clients work together in a process that is transparent and in which all clients are informed of all relevant facts. Everyone agrees that the case will be settled out of court.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To enter the collaborative process, the clients and collaborative professionals must sign a Collaborative Participation Agreement.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As of the end of 2021, 23 states plus the District of Columbia have passed the Uniform Collaborative Law Act.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17" name="Google Shape;1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Collaborative Practice is offered in virtually all 50 states, all provinces of Canada, and 26 other countries on every continent except Antarctica.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Clients are always represented by Collaboratively-trained lawyers.  The clients and their Collaborative lawyers may choose to add to the team neutral specialists with training in the Collaborative process.  These neutral professionals have proven to be so beneficial that many Collaborative lawyers now only practice in full teams.  Best practice is to have the neutral professionals join the Team at the start. But sometimes circumstances arise later in the process for which a neutral can be beneficial. Examples might be adding a business valuator or a child specialist, if concerns arise for which the expertise could be beneficial to the decision-making for the clients.</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a:t>Collaborative divorces often begin when a client speaks with a Collaboratively-trained financial or mental health professional.  Of course, many begin with a lawyer.  Since separate representation is a critical part of CP, each must be represented by a lawyer in order to sign the Collaborative agreement that signals the beginning of a Collaborative case.</a:t>
            </a:r>
            <a:endParaRPr/>
          </a:p>
          <a:p>
            <a:pPr marL="0" lvl="0" indent="0" algn="l" rtl="0">
              <a:lnSpc>
                <a:spcPct val="100000"/>
              </a:lnSpc>
              <a:spcBef>
                <a:spcPts val="0"/>
              </a:spcBef>
              <a:spcAft>
                <a:spcPts val="0"/>
              </a:spcAft>
              <a:buSzPts val="1100"/>
              <a:buNone/>
            </a:pPr>
            <a:endParaRPr/>
          </a:p>
        </p:txBody>
      </p:sp>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Honest Communication and Full Disclosure </a:t>
            </a:r>
            <a:r>
              <a:rPr lang="en-US"/>
              <a:t>- Clients agree to disclose all relevant information. Professionals work as a team to identify what is needed and help the clients and each other obtain accurate information.  Clients save money and time by avoiding a costly discovery process, and the commitment to transparency fosters trust in the team.  For example, if a client is not easily able to discern what type of information is needed about his/her pension, one of the professionals may take on the task of communicating with the plan to be sure the clients and professional have the information necessary to make decisions. If a client hides financial information, the professionals have a duty to end the process unless the client will voluntarily correct the situation.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Neutral experts:</a:t>
            </a:r>
            <a:r>
              <a:rPr lang="en-US" u="none"/>
              <a:t>  Non-attorney professionals are neutral, and jointly retained.  This increases trust, decreases conflict, and saves money that would otherwise be spent on hiring duplicate experts for both sides.</a:t>
            </a:r>
            <a:br>
              <a:rPr lang="en-US" u="none"/>
            </a:br>
            <a:br>
              <a:rPr lang="en-US" u="none"/>
            </a:br>
            <a:r>
              <a:rPr lang="en-US" u="sng"/>
              <a:t>Resolution without Litigation:</a:t>
            </a:r>
            <a:r>
              <a:rPr lang="en-US" u="none"/>
              <a:t>  The commitment by all involved to stay out of court is a defining feature of CP. It applies to both clients and professionals.  </a:t>
            </a:r>
            <a:endParaRPr/>
          </a:p>
          <a:p>
            <a:pPr marL="0" lvl="0" indent="0" algn="l" rtl="0">
              <a:lnSpc>
                <a:spcPct val="100000"/>
              </a:lnSpc>
              <a:spcBef>
                <a:spcPts val="0"/>
              </a:spcBef>
              <a:spcAft>
                <a:spcPts val="0"/>
              </a:spcAft>
              <a:buSzPts val="1100"/>
              <a:buNone/>
            </a:pPr>
            <a:endParaRPr u="sng"/>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Interest-based negotiating underlies the Collaborative process.  The goal of clients and team is to arrive at a workable and durable solution for everyone.  Collaborative professionals know from experience that “winning” in court may not be a win in life.  The shift from positional to interest-based negotiating is part of what Collaborative professionals refer to as the “paradigm shift” – a whole new way to approach helping clients.</a:t>
            </a:r>
            <a:endParaRPr/>
          </a:p>
          <a:p>
            <a:pPr marL="0" lvl="0" indent="0" algn="l" rtl="0">
              <a:lnSpc>
                <a:spcPct val="100000"/>
              </a:lnSpc>
              <a:spcBef>
                <a:spcPts val="0"/>
              </a:spcBef>
              <a:spcAft>
                <a:spcPts val="0"/>
              </a:spcAft>
              <a:buSzPts val="1100"/>
              <a:buNone/>
            </a:pPr>
            <a:endParaRPr sz="1100" b="0" i="0" u="sng"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sng" strike="noStrike" cap="none">
                <a:solidFill>
                  <a:srgbClr val="000000"/>
                </a:solidFill>
                <a:latin typeface="Arial"/>
                <a:ea typeface="Arial"/>
                <a:cs typeface="Arial"/>
                <a:sym typeface="Arial"/>
              </a:rPr>
              <a:t>Interest-based negotiations</a:t>
            </a:r>
            <a:r>
              <a:rPr lang="en-US" sz="1100" b="0" i="0" u="none" strike="noStrike" cap="none">
                <a:solidFill>
                  <a:srgbClr val="000000"/>
                </a:solidFill>
                <a:latin typeface="Arial"/>
                <a:ea typeface="Arial"/>
                <a:cs typeface="Arial"/>
                <a:sym typeface="Arial"/>
              </a:rPr>
              <a:t> focus on the feelings, needs and goals of the clients themselves. Transformation can occur at the collaborative table.  Transformative approaches focus on the quality of the relationship between the clients themselves.</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u="none"/>
              <a:t>Lawyers may be used to having a leading role in helping clients through a divorce, but the paradigm shift of Collaborative means they have a specific role as part of a team.</a:t>
            </a:r>
            <a:endParaRPr/>
          </a:p>
          <a:p>
            <a:pPr marL="0" lvl="0" indent="0" algn="l" rtl="0">
              <a:lnSpc>
                <a:spcPct val="100000"/>
              </a:lnSpc>
              <a:spcBef>
                <a:spcPts val="0"/>
              </a:spcBef>
              <a:spcAft>
                <a:spcPts val="0"/>
              </a:spcAft>
              <a:buSzPts val="1100"/>
              <a:buNone/>
            </a:pPr>
            <a:endParaRPr sz="1200" u="sng"/>
          </a:p>
          <a:p>
            <a:pPr marL="0" lvl="0" indent="0" algn="l" rtl="0">
              <a:lnSpc>
                <a:spcPct val="100000"/>
              </a:lnSpc>
              <a:spcBef>
                <a:spcPts val="0"/>
              </a:spcBef>
              <a:spcAft>
                <a:spcPts val="0"/>
              </a:spcAft>
              <a:buSzPts val="1100"/>
              <a:buNone/>
            </a:pPr>
            <a:r>
              <a:rPr lang="en-US" sz="1200" u="sng"/>
              <a:t>Maintaining Principles:</a:t>
            </a:r>
            <a:r>
              <a:rPr lang="en-US" sz="1200"/>
              <a:t> Namely - </a:t>
            </a:r>
            <a:r>
              <a:rPr lang="en-US" sz="1200">
                <a:solidFill>
                  <a:schemeClr val="dk1"/>
                </a:solidFill>
              </a:rPr>
              <a:t>1) Open and honest communication; 2) Full disclosure of all relevant information; 3) Creation of shared solutions using interest-based negotiation; and 4) No Court</a:t>
            </a:r>
            <a:endParaRPr sz="1200">
              <a:solidFill>
                <a:schemeClr val="dk1"/>
              </a:solidFill>
            </a:endParaRPr>
          </a:p>
          <a:p>
            <a:pPr marL="0" lvl="0" indent="0" algn="l" rtl="0">
              <a:lnSpc>
                <a:spcPct val="100000"/>
              </a:lnSpc>
              <a:spcBef>
                <a:spcPts val="0"/>
              </a:spcBef>
              <a:spcAft>
                <a:spcPts val="0"/>
              </a:spcAft>
              <a:buSzPts val="1100"/>
              <a:buNone/>
            </a:pPr>
            <a:endParaRPr sz="1200">
              <a:highlight>
                <a:srgbClr val="FFFF00"/>
              </a:highlight>
            </a:endParaRPr>
          </a:p>
          <a:p>
            <a:pPr marL="0" lvl="0" indent="0" algn="l" rtl="0">
              <a:lnSpc>
                <a:spcPct val="100000"/>
              </a:lnSpc>
              <a:spcBef>
                <a:spcPts val="0"/>
              </a:spcBef>
              <a:spcAft>
                <a:spcPts val="0"/>
              </a:spcAft>
              <a:buSzPts val="1100"/>
              <a:buNone/>
            </a:pPr>
            <a:r>
              <a:rPr lang="en-US" u="sng"/>
              <a:t>Respectful Communication: </a:t>
            </a:r>
            <a:r>
              <a:rPr lang="en-US"/>
              <a:t>Language is important.  Professionals try to use language that is neutral and non-judgmental and encourage the clients to do the same.  E.g., “parenting time” instead of “visitation”; “support flow stream”, budget, or “cash flow plan” in place of “child support or spousal maintenance”.  We try to ask open-ended questions, instead of questions that sound like a cross-examination.  We try to avoid labels that we know might trigger a client, for example, we might say, “the ABC pension” rather than “Maria’s pension”.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Counsel Clients:</a:t>
            </a:r>
            <a:r>
              <a:rPr lang="en-US"/>
              <a:t> We explain the relevant law to clients as one piece of relevant information they may wish to think about.  We also provide clients with examples of how other families have resolved particular issues, to help illustrate a variety of options available.  We help our clients understand and factor in the goals and concerns of the other client, and try to maintain balance between the “big picture” and “specific details”.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u="sng"/>
              <a:t>Creative Possibilities:</a:t>
            </a:r>
            <a:r>
              <a:rPr lang="en-US"/>
              <a:t> Can open a discussion around empowering clients to consider solutions that are beyond “the shadow of the court”, by which we mean what the court would likely do if the case were before a judge.  Clients are free to craft creative or personalized solutions that fit the needs of their family.  This can be especially important for non-traditional families, or families from underserved communities.  The “paradigm shift” requires a lawyer to let go of outcomes a court would want and avoid hijacking the team’s process to align with positional goals. Each lawyer will do the work to prepare the client for meetings and prepare the team for the client. Lawyers assist the clients in identifying their high-end goals and communicating these openly. lawyers check in with the client and relay any cause for concern or potential challenges between the clients to the other team members as quickly as possible. Regular check ins are vital. Professionals should strive for open communication with each other. However, it is important to guard the confidentiality of these professional team communication to avoid the possibility of inflaming the clients’ emotions. </a:t>
            </a:r>
            <a:endParaRPr/>
          </a:p>
          <a:p>
            <a:pPr marL="0" lvl="0" indent="0" algn="l" rtl="0">
              <a:lnSpc>
                <a:spcPct val="115000"/>
              </a:lnSpc>
              <a:spcBef>
                <a:spcPts val="0"/>
              </a:spcBef>
              <a:spcAft>
                <a:spcPts val="0"/>
              </a:spcAft>
              <a:buSzPts val="1100"/>
              <a:buNone/>
            </a:pPr>
            <a:endParaRPr u="sng">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u="sng">
                <a:solidFill>
                  <a:schemeClr val="dk1"/>
                </a:solidFill>
              </a:rPr>
              <a:t>Team-based Approach</a:t>
            </a:r>
            <a:r>
              <a:rPr lang="en-US">
                <a:solidFill>
                  <a:schemeClr val="dk1"/>
                </a:solidFill>
              </a:rPr>
              <a:t>: Rather than the lawyer-centric process of litigation, Collaborative is a team-based approach in which the mental health professional and financial professional are full team members. As part of the lawyer paradigm shift, it is necessary to learn to power-share with the other professions so that their expertise and skills become an integral part of the process.</a:t>
            </a: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b="0" i="0" u="none" strike="noStrike" cap="none">
                <a:solidFill>
                  <a:srgbClr val="000000"/>
                </a:solidFill>
                <a:latin typeface="Arial"/>
                <a:ea typeface="Arial"/>
                <a:cs typeface="Arial"/>
                <a:sym typeface="Arial"/>
              </a:rPr>
              <a:t>Lawyers in a collaborative process are able to build a rapport with the “other” client and get to know the “other” client. This helps tremendously in terms of building empathy and understanding for both of the clients in the room.  The idea is to operate as “we” instead of a mentality of “us and them”.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48" name="Google Shape;14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23"/>
          <p:cNvPicPr preferRelativeResize="0"/>
          <p:nvPr/>
        </p:nvPicPr>
        <p:blipFill rotWithShape="1">
          <a:blip r:embed="rId2">
            <a:alphaModFix/>
          </a:blip>
          <a:srcRect/>
          <a:stretch/>
        </p:blipFill>
        <p:spPr>
          <a:xfrm>
            <a:off x="0" y="0"/>
            <a:ext cx="6831176" cy="6858000"/>
          </a:xfrm>
          <a:prstGeom prst="rect">
            <a:avLst/>
          </a:prstGeom>
          <a:noFill/>
          <a:ln>
            <a:noFill/>
          </a:ln>
        </p:spPr>
      </p:pic>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3"/>
          <p:cNvSpPr txBox="1">
            <a:spLocks noGrp="1"/>
          </p:cNvSpPr>
          <p:nvPr>
            <p:ph type="ctrTitle"/>
          </p:nvPr>
        </p:nvSpPr>
        <p:spPr>
          <a:xfrm>
            <a:off x="1362635" y="600029"/>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a:spLocks noGrp="1"/>
          </p:cNvSpPr>
          <p:nvPr>
            <p:ph type="pic" idx="2"/>
          </p:nvPr>
        </p:nvSpPr>
        <p:spPr>
          <a:xfrm>
            <a:off x="5183188" y="987425"/>
            <a:ext cx="6172200" cy="4873625"/>
          </a:xfrm>
          <a:prstGeom prst="rect">
            <a:avLst/>
          </a:prstGeom>
          <a:noFill/>
          <a:ln>
            <a:noFill/>
          </a:ln>
        </p:spPr>
      </p:sp>
      <p:sp>
        <p:nvSpPr>
          <p:cNvPr id="81" name="Google Shape;8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pic>
        <p:nvPicPr>
          <p:cNvPr id="25" name="Google Shape;25;p2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 name="Google Shape;2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
        <p:cNvGrpSpPr/>
        <p:nvPr/>
      </p:nvGrpSpPr>
      <p:grpSpPr>
        <a:xfrm>
          <a:off x="0" y="0"/>
          <a:ext cx="0" cy="0"/>
          <a:chOff x="0" y="0"/>
          <a:chExt cx="0" cy="0"/>
        </a:xfrm>
      </p:grpSpPr>
      <p:pic>
        <p:nvPicPr>
          <p:cNvPr id="32" name="Google Shape;32;p25"/>
          <p:cNvPicPr preferRelativeResize="0"/>
          <p:nvPr/>
        </p:nvPicPr>
        <p:blipFill rotWithShape="1">
          <a:blip r:embed="rId2">
            <a:alphaModFix/>
          </a:blip>
          <a:srcRect/>
          <a:stretch/>
        </p:blipFill>
        <p:spPr>
          <a:xfrm>
            <a:off x="8105812" y="0"/>
            <a:ext cx="4086188" cy="6858000"/>
          </a:xfrm>
          <a:prstGeom prst="rect">
            <a:avLst/>
          </a:prstGeom>
          <a:noFill/>
          <a:ln>
            <a:noFill/>
          </a:ln>
        </p:spPr>
      </p:pic>
      <p:sp>
        <p:nvSpPr>
          <p:cNvPr id="33" name="Google Shape;33;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pic>
        <p:nvPicPr>
          <p:cNvPr id="39" name="Google Shape;39;p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0" name="Google Shape;4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1"/>
        <p:cNvGrpSpPr/>
        <p:nvPr/>
      </p:nvGrpSpPr>
      <p:grpSpPr>
        <a:xfrm>
          <a:off x="0" y="0"/>
          <a:ext cx="0" cy="0"/>
          <a:chOff x="0" y="0"/>
          <a:chExt cx="0" cy="0"/>
        </a:xfrm>
      </p:grpSpPr>
      <p:pic>
        <p:nvPicPr>
          <p:cNvPr id="52" name="Google Shape;52;p28"/>
          <p:cNvPicPr preferRelativeResize="0"/>
          <p:nvPr/>
        </p:nvPicPr>
        <p:blipFill rotWithShape="1">
          <a:blip r:embed="rId2">
            <a:alphaModFix/>
          </a:blip>
          <a:srcRect/>
          <a:stretch/>
        </p:blipFill>
        <p:spPr>
          <a:xfrm>
            <a:off x="0" y="0"/>
            <a:ext cx="6831176" cy="6858000"/>
          </a:xfrm>
          <a:prstGeom prst="rect">
            <a:avLst/>
          </a:prstGeom>
          <a:noFill/>
          <a:ln>
            <a:noFill/>
          </a:ln>
        </p:spPr>
      </p:pic>
      <p:sp>
        <p:nvSpPr>
          <p:cNvPr id="53" name="Google Shape;53;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4" name="Google Shape;5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28"/>
          <p:cNvSpPr txBox="1">
            <a:spLocks noGrp="1"/>
          </p:cNvSpPr>
          <p:nvPr>
            <p:ph type="ctrTitle"/>
          </p:nvPr>
        </p:nvSpPr>
        <p:spPr>
          <a:xfrm>
            <a:off x="1362635" y="600029"/>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504979120?h=416d8e1be3&amp;app_id=122963" TargetMode="Externa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comments" Target="../comments/commen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sp>
        <p:nvSpPr>
          <p:cNvPr id="101" name="Google Shape;101;p1"/>
          <p:cNvSpPr txBox="1">
            <a:spLocks noGrp="1"/>
          </p:cNvSpPr>
          <p:nvPr>
            <p:ph type="ctrTitle"/>
          </p:nvPr>
        </p:nvSpPr>
        <p:spPr>
          <a:xfrm>
            <a:off x="4418984" y="2715176"/>
            <a:ext cx="7510053" cy="3062616"/>
          </a:xfrm>
          <a:prstGeom prst="rect">
            <a:avLst/>
          </a:prstGeom>
          <a:noFill/>
          <a:ln>
            <a:noFill/>
          </a:ln>
          <a:effectLst>
            <a:outerShdw blurRad="50800" dist="38100" dir="10800000" algn="r" rotWithShape="0">
              <a:prstClr val="black">
                <a:alpha val="40000"/>
              </a:prstClr>
            </a:outerShdw>
          </a:effectLst>
        </p:spPr>
        <p:txBody>
          <a:bodyPr spcFirstLastPara="1" wrap="square" lIns="91425" tIns="45700" rIns="91425" bIns="45700" anchor="b" anchorCtr="0">
            <a:noAutofit/>
          </a:bodyPr>
          <a:lstStyle/>
          <a:p>
            <a:pPr marL="0" lvl="0" indent="0" algn="r" rtl="0">
              <a:lnSpc>
                <a:spcPts val="7500"/>
              </a:lnSpc>
              <a:spcBef>
                <a:spcPts val="1000"/>
              </a:spcBef>
              <a:spcAft>
                <a:spcPts val="0"/>
              </a:spcAft>
              <a:buClr>
                <a:schemeClr val="accent5"/>
              </a:buClr>
              <a:buSzPts val="11500"/>
              <a:buFont typeface="Calibri"/>
              <a:buNone/>
            </a:pPr>
            <a:r>
              <a:rPr lang="en-US" dirty="0">
                <a:solidFill>
                  <a:schemeClr val="bg2"/>
                </a:solidFill>
                <a:latin typeface="Calibre Regular" panose="020B0503030202060203" pitchFamily="34" charset="77"/>
                <a:cs typeface="Arial" panose="020B0604020202020204" pitchFamily="34" charset="0"/>
              </a:rPr>
              <a:t>INTRODUCTION TO COLLABORATIVE </a:t>
            </a:r>
            <a:br>
              <a:rPr lang="en-US" dirty="0">
                <a:solidFill>
                  <a:schemeClr val="bg2"/>
                </a:solidFill>
                <a:latin typeface="Calibre Regular" panose="020B0503030202060203" pitchFamily="34" charset="77"/>
                <a:cs typeface="Arial" panose="020B0604020202020204" pitchFamily="34" charset="0"/>
              </a:rPr>
            </a:br>
            <a:r>
              <a:rPr lang="en-US" dirty="0">
                <a:solidFill>
                  <a:schemeClr val="bg2"/>
                </a:solidFill>
                <a:latin typeface="Calibre Regular" panose="020B0503030202060203" pitchFamily="34" charset="77"/>
                <a:cs typeface="Arial" panose="020B0604020202020204" pitchFamily="34" charset="0"/>
              </a:rPr>
              <a:t>PRACTICE</a:t>
            </a:r>
          </a:p>
        </p:txBody>
      </p:sp>
      <p:pic>
        <p:nvPicPr>
          <p:cNvPr id="102" name="Google Shape;102;p1"/>
          <p:cNvPicPr preferRelativeResize="0"/>
          <p:nvPr/>
        </p:nvPicPr>
        <p:blipFill rotWithShape="1">
          <a:blip r:embed="rId4">
            <a:alphaModFix/>
          </a:blip>
          <a:srcRect/>
          <a:stretch/>
        </p:blipFill>
        <p:spPr>
          <a:xfrm>
            <a:off x="9482667" y="5777792"/>
            <a:ext cx="2039970" cy="8630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55"/>
        <p:cNvGrpSpPr/>
        <p:nvPr/>
      </p:nvGrpSpPr>
      <p:grpSpPr>
        <a:xfrm>
          <a:off x="0" y="0"/>
          <a:ext cx="0" cy="0"/>
          <a:chOff x="0" y="0"/>
          <a:chExt cx="0" cy="0"/>
        </a:xfrm>
      </p:grpSpPr>
      <p:sp>
        <p:nvSpPr>
          <p:cNvPr id="156" name="Google Shape;156;p8"/>
          <p:cNvSpPr txBox="1">
            <a:spLocks noGrp="1"/>
          </p:cNvSpPr>
          <p:nvPr>
            <p:ph type="title"/>
          </p:nvPr>
        </p:nvSpPr>
        <p:spPr>
          <a:xfrm>
            <a:off x="1072139" y="617665"/>
            <a:ext cx="8292900" cy="794700"/>
          </a:xfrm>
          <a:prstGeom prst="rect">
            <a:avLst/>
          </a:prstGeom>
          <a:noFill/>
          <a:ln>
            <a:noFill/>
          </a:ln>
        </p:spPr>
        <p:txBody>
          <a:bodyPr spcFirstLastPara="1" wrap="square" lIns="91425" tIns="45700" rIns="91425" bIns="45700" anchor="ctr" anchorCtr="0">
            <a:noAutofit/>
          </a:bodyPr>
          <a:lstStyle/>
          <a:p>
            <a:pPr marL="0" lvl="0" indent="0" rtl="0">
              <a:lnSpc>
                <a:spcPct val="115000"/>
              </a:lnSpc>
              <a:spcBef>
                <a:spcPts val="0"/>
              </a:spcBef>
              <a:spcAft>
                <a:spcPts val="0"/>
              </a:spcAft>
              <a:buClr>
                <a:schemeClr val="dk1"/>
              </a:buClr>
              <a:buSzPts val="1100"/>
              <a:buFont typeface="Arial"/>
              <a:buNone/>
            </a:pPr>
            <a:endParaRPr sz="3200" u="sng" dirty="0">
              <a:solidFill>
                <a:schemeClr val="bg2"/>
              </a:solidFill>
              <a:latin typeface="Calibre Regular" panose="020B0503030202060203" pitchFamily="34" charset="77"/>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4800" dirty="0">
                <a:solidFill>
                  <a:schemeClr val="bg2"/>
                </a:solidFill>
                <a:latin typeface="Calibre Regular" panose="020B0503030202060203" pitchFamily="34" charset="77"/>
                <a:ea typeface="Arial"/>
                <a:cs typeface="Arial"/>
                <a:sym typeface="Arial"/>
              </a:rPr>
              <a:t>Mental Health Professionals</a:t>
            </a:r>
            <a:endParaRPr sz="4800" dirty="0">
              <a:solidFill>
                <a:schemeClr val="bg2"/>
              </a:solidFill>
              <a:latin typeface="Calibre Regular" panose="020B0503030202060203" pitchFamily="34" charset="77"/>
              <a:ea typeface="Arial"/>
              <a:cs typeface="Arial"/>
              <a:sym typeface="Arial"/>
            </a:endParaRPr>
          </a:p>
          <a:p>
            <a:pPr marL="0" lvl="0" indent="0" rtl="0">
              <a:lnSpc>
                <a:spcPct val="90000"/>
              </a:lnSpc>
              <a:spcBef>
                <a:spcPts val="0"/>
              </a:spcBef>
              <a:spcAft>
                <a:spcPts val="0"/>
              </a:spcAft>
              <a:buSzPts val="1800"/>
              <a:buNone/>
            </a:pPr>
            <a:endParaRPr sz="4800" dirty="0">
              <a:solidFill>
                <a:schemeClr val="bg2"/>
              </a:solidFill>
              <a:latin typeface="Calibre Regular" panose="020B0503030202060203" pitchFamily="34" charset="77"/>
            </a:endParaRPr>
          </a:p>
        </p:txBody>
      </p:sp>
      <p:sp>
        <p:nvSpPr>
          <p:cNvPr id="157" name="Google Shape;157;p8"/>
          <p:cNvSpPr txBox="1">
            <a:spLocks noGrp="1"/>
          </p:cNvSpPr>
          <p:nvPr>
            <p:ph type="body" idx="1"/>
          </p:nvPr>
        </p:nvSpPr>
        <p:spPr>
          <a:xfrm>
            <a:off x="1072139" y="1395432"/>
            <a:ext cx="10047722" cy="528821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3200" b="1" dirty="0">
                <a:solidFill>
                  <a:schemeClr val="accent5"/>
                </a:solidFill>
                <a:latin typeface="Calibre Semibold" panose="020B0503030202060203" pitchFamily="34" charset="77"/>
                <a:ea typeface="Arial"/>
                <a:cs typeface="Arial"/>
                <a:sym typeface="Arial"/>
              </a:rPr>
              <a:t>Process Facilitator/Coach: </a:t>
            </a:r>
            <a:endParaRPr sz="3200" b="1" dirty="0">
              <a:solidFill>
                <a:schemeClr val="accent5"/>
              </a:solidFill>
              <a:latin typeface="Calibre Semibold" panose="020B0503030202060203" pitchFamily="34" charset="77"/>
              <a:ea typeface="Arial"/>
              <a:cs typeface="Arial"/>
              <a:sym typeface="Arial"/>
            </a:endParaRPr>
          </a:p>
          <a:p>
            <a:pPr marL="5334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Can lead Team Meetings </a:t>
            </a:r>
            <a:endParaRPr sz="2600" dirty="0">
              <a:latin typeface="Calibre Regular" panose="020B0503030202060203" pitchFamily="34" charset="77"/>
            </a:endParaRPr>
          </a:p>
          <a:p>
            <a:pPr marL="5334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Craft Parenting Plan with the clients</a:t>
            </a:r>
            <a:endParaRPr sz="2600" dirty="0">
              <a:latin typeface="Calibre Regular" panose="020B0503030202060203" pitchFamily="34" charset="77"/>
            </a:endParaRPr>
          </a:p>
          <a:p>
            <a:pPr marL="5334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Assess &amp; manage communication dynamics between the clients and the Collaborative Team</a:t>
            </a:r>
            <a:endParaRPr sz="2600" dirty="0">
              <a:latin typeface="Calibre Regular" panose="020B0503030202060203" pitchFamily="34" charset="77"/>
              <a:ea typeface="Arial"/>
              <a:cs typeface="Arial"/>
              <a:sym typeface="Arial"/>
            </a:endParaRPr>
          </a:p>
          <a:p>
            <a:pPr marL="5334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Support emotional needs</a:t>
            </a:r>
            <a:endParaRPr sz="2600" dirty="0">
              <a:latin typeface="Calibre Regular" panose="020B0503030202060203" pitchFamily="34" charset="77"/>
              <a:ea typeface="Arial"/>
              <a:cs typeface="Arial"/>
              <a:sym typeface="Arial"/>
            </a:endParaRPr>
          </a:p>
          <a:p>
            <a:pPr marL="5334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Help clients to focus on concerns and interests of the entire family</a:t>
            </a:r>
            <a:endParaRPr sz="2600" dirty="0">
              <a:latin typeface="Calibre Regular" panose="020B0503030202060203" pitchFamily="34" charset="77"/>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dirty="0">
                <a:latin typeface="Arial"/>
                <a:ea typeface="Arial"/>
                <a:cs typeface="Arial"/>
                <a:sym typeface="Arial"/>
              </a:rPr>
              <a:t> </a:t>
            </a:r>
            <a:endParaRPr sz="2600" dirty="0">
              <a:latin typeface="Arial"/>
              <a:ea typeface="Arial"/>
              <a:cs typeface="Arial"/>
              <a:sym typeface="Arial"/>
            </a:endParaRPr>
          </a:p>
          <a:p>
            <a:pPr marL="0" lvl="0" indent="457200" algn="l" rtl="0">
              <a:lnSpc>
                <a:spcPct val="115000"/>
              </a:lnSpc>
              <a:spcBef>
                <a:spcPts val="0"/>
              </a:spcBef>
              <a:spcAft>
                <a:spcPts val="0"/>
              </a:spcAft>
              <a:buClr>
                <a:schemeClr val="dk1"/>
              </a:buClr>
              <a:buSzPts val="1100"/>
              <a:buFont typeface="Arial"/>
              <a:buNone/>
            </a:pPr>
            <a:endParaRPr sz="3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3000" dirty="0">
                <a:latin typeface="Arial"/>
                <a:ea typeface="Arial"/>
                <a:cs typeface="Arial"/>
                <a:sym typeface="Arial"/>
              </a:rPr>
              <a:t> </a:t>
            </a:r>
            <a:endParaRPr sz="3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3" name="Google Shape;163;p9"/>
          <p:cNvSpPr txBox="1">
            <a:spLocks noGrp="1"/>
          </p:cNvSpPr>
          <p:nvPr>
            <p:ph type="body" idx="1"/>
          </p:nvPr>
        </p:nvSpPr>
        <p:spPr>
          <a:xfrm>
            <a:off x="990599" y="1732637"/>
            <a:ext cx="10515600" cy="49284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n-US" sz="3200" b="1" dirty="0">
                <a:solidFill>
                  <a:schemeClr val="accent5"/>
                </a:solidFill>
                <a:latin typeface="Calibre Semibold" panose="020B0503030202060203" pitchFamily="34" charset="77"/>
                <a:ea typeface="Arial"/>
                <a:cs typeface="Arial"/>
                <a:sym typeface="Arial"/>
              </a:rPr>
              <a:t>Child Specialist: </a:t>
            </a:r>
            <a:endParaRPr sz="3200" b="1" dirty="0">
              <a:solidFill>
                <a:schemeClr val="accent5"/>
              </a:solidFill>
              <a:latin typeface="Calibre Semibold" panose="020B0503030202060203" pitchFamily="34" charset="77"/>
              <a:ea typeface="Arial"/>
              <a:cs typeface="Arial"/>
              <a:sym typeface="Arial"/>
            </a:endParaRPr>
          </a:p>
          <a:p>
            <a:pPr marL="4953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Give children a voice with a focus on identifying needs</a:t>
            </a:r>
            <a:endParaRPr dirty="0">
              <a:latin typeface="Calibre Regular" panose="020B0503030202060203" pitchFamily="34" charset="77"/>
              <a:ea typeface="Arial"/>
              <a:cs typeface="Arial"/>
              <a:sym typeface="Arial"/>
            </a:endParaRPr>
          </a:p>
          <a:p>
            <a:pPr marL="49530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Provide information on children’s developmental needs </a:t>
            </a:r>
            <a:endParaRPr dirty="0">
              <a:latin typeface="Calibre Regular" panose="020B0503030202060203" pitchFamily="34" charset="77"/>
              <a:ea typeface="Arial"/>
              <a:cs typeface="Arial"/>
              <a:sym typeface="Arial"/>
            </a:endParaRPr>
          </a:p>
          <a:p>
            <a:pPr marL="495300" lvl="0" indent="-457200" algn="l" rtl="0">
              <a:lnSpc>
                <a:spcPct val="150000"/>
              </a:lnSpc>
              <a:spcBef>
                <a:spcPts val="1000"/>
              </a:spcBef>
              <a:spcAft>
                <a:spcPts val="100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 Guide parents in reaching an agreement that addresses the </a:t>
            </a:r>
            <a:br>
              <a:rPr lang="en-US" dirty="0">
                <a:latin typeface="Calibre Regular" panose="020B0503030202060203" pitchFamily="34" charset="77"/>
                <a:ea typeface="Arial"/>
                <a:cs typeface="Arial"/>
                <a:sym typeface="Arial"/>
              </a:rPr>
            </a:br>
            <a:r>
              <a:rPr lang="en-US" dirty="0">
                <a:latin typeface="Calibre Regular" panose="020B0503030202060203" pitchFamily="34" charset="77"/>
                <a:ea typeface="Arial"/>
                <a:cs typeface="Arial"/>
                <a:sym typeface="Arial"/>
              </a:rPr>
              <a:t>children’s needs</a:t>
            </a:r>
            <a:endParaRPr dirty="0">
              <a:latin typeface="Calibre Regular" panose="020B0503030202060203" pitchFamily="34" charset="77"/>
              <a:ea typeface="Arial"/>
              <a:cs typeface="Arial"/>
              <a:sym typeface="Arial"/>
            </a:endParaRPr>
          </a:p>
        </p:txBody>
      </p:sp>
      <p:sp>
        <p:nvSpPr>
          <p:cNvPr id="5" name="Google Shape;156;p8">
            <a:extLst>
              <a:ext uri="{FF2B5EF4-FFF2-40B4-BE49-F238E27FC236}">
                <a16:creationId xmlns:a16="http://schemas.microsoft.com/office/drawing/2014/main" id="{6C6BB5C6-B75C-EE42-B358-68A522309955}"/>
              </a:ext>
            </a:extLst>
          </p:cNvPr>
          <p:cNvSpPr txBox="1">
            <a:spLocks noGrp="1"/>
          </p:cNvSpPr>
          <p:nvPr>
            <p:ph type="title"/>
          </p:nvPr>
        </p:nvSpPr>
        <p:spPr>
          <a:xfrm>
            <a:off x="1072139" y="617665"/>
            <a:ext cx="8292900" cy="794700"/>
          </a:xfrm>
          <a:prstGeom prst="rect">
            <a:avLst/>
          </a:prstGeom>
          <a:noFill/>
          <a:ln>
            <a:noFill/>
          </a:ln>
        </p:spPr>
        <p:txBody>
          <a:bodyPr spcFirstLastPara="1" wrap="square" lIns="91425" tIns="45700" rIns="91425" bIns="45700" anchor="ctr" anchorCtr="0">
            <a:noAutofit/>
          </a:bodyPr>
          <a:lstStyle/>
          <a:p>
            <a:pPr marL="0" lvl="0" indent="0" rtl="0">
              <a:lnSpc>
                <a:spcPct val="115000"/>
              </a:lnSpc>
              <a:spcBef>
                <a:spcPts val="0"/>
              </a:spcBef>
              <a:spcAft>
                <a:spcPts val="0"/>
              </a:spcAft>
              <a:buClr>
                <a:schemeClr val="dk1"/>
              </a:buClr>
              <a:buSzPts val="1100"/>
              <a:buFont typeface="Arial"/>
              <a:buNone/>
            </a:pPr>
            <a:endParaRPr sz="3200" u="sng" dirty="0">
              <a:solidFill>
                <a:schemeClr val="bg2"/>
              </a:solidFill>
              <a:latin typeface="Calibre Regular" panose="020B0503030202060203" pitchFamily="34" charset="77"/>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4800" dirty="0">
                <a:solidFill>
                  <a:schemeClr val="bg2"/>
                </a:solidFill>
                <a:latin typeface="Calibre Regular" panose="020B0503030202060203" pitchFamily="34" charset="77"/>
                <a:ea typeface="Arial"/>
                <a:cs typeface="Arial"/>
                <a:sym typeface="Arial"/>
              </a:rPr>
              <a:t>Mental Health Professionals</a:t>
            </a:r>
            <a:endParaRPr sz="4800" dirty="0">
              <a:solidFill>
                <a:schemeClr val="bg2"/>
              </a:solidFill>
              <a:latin typeface="Calibre Regular" panose="020B0503030202060203" pitchFamily="34" charset="77"/>
              <a:ea typeface="Arial"/>
              <a:cs typeface="Arial"/>
              <a:sym typeface="Arial"/>
            </a:endParaRPr>
          </a:p>
          <a:p>
            <a:pPr marL="0" lvl="0" indent="0" rtl="0">
              <a:lnSpc>
                <a:spcPct val="90000"/>
              </a:lnSpc>
              <a:spcBef>
                <a:spcPts val="0"/>
              </a:spcBef>
              <a:spcAft>
                <a:spcPts val="0"/>
              </a:spcAft>
              <a:buSzPts val="1800"/>
              <a:buNone/>
            </a:pPr>
            <a:endParaRPr sz="4800" dirty="0">
              <a:solidFill>
                <a:schemeClr val="bg2"/>
              </a:solidFill>
              <a:latin typeface="Calibre Regular" panose="020B0503030202060203" pitchFamily="34" charset="77"/>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txBox="1">
            <a:spLocks noGrp="1"/>
          </p:cNvSpPr>
          <p:nvPr>
            <p:ph type="ctrTitle"/>
          </p:nvPr>
        </p:nvSpPr>
        <p:spPr>
          <a:xfrm>
            <a:off x="5746082" y="273180"/>
            <a:ext cx="6347700" cy="1511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4800" dirty="0">
                <a:solidFill>
                  <a:schemeClr val="bg2"/>
                </a:solidFill>
                <a:latin typeface="Calibre Regular" panose="020B0503030202060203" pitchFamily="34" charset="77"/>
                <a:ea typeface="Arial"/>
                <a:cs typeface="Arial"/>
                <a:sym typeface="Arial"/>
              </a:rPr>
              <a:t>Financial Professionals</a:t>
            </a:r>
            <a:endParaRPr sz="4800" dirty="0">
              <a:solidFill>
                <a:schemeClr val="bg2"/>
              </a:solidFill>
              <a:latin typeface="Calibre Regular" panose="020B0503030202060203" pitchFamily="34" charset="77"/>
              <a:ea typeface="Arial"/>
              <a:cs typeface="Arial"/>
              <a:sym typeface="Arial"/>
            </a:endParaRPr>
          </a:p>
        </p:txBody>
      </p:sp>
      <p:sp>
        <p:nvSpPr>
          <p:cNvPr id="169" name="Google Shape;169;p10"/>
          <p:cNvSpPr txBox="1">
            <a:spLocks noGrp="1"/>
          </p:cNvSpPr>
          <p:nvPr>
            <p:ph type="subTitle" idx="1"/>
          </p:nvPr>
        </p:nvSpPr>
        <p:spPr>
          <a:xfrm>
            <a:off x="5779450" y="1446213"/>
            <a:ext cx="6246600" cy="4446583"/>
          </a:xfrm>
          <a:prstGeom prst="rect">
            <a:avLst/>
          </a:prstGeom>
          <a:noFill/>
          <a:ln>
            <a:noFill/>
          </a:ln>
        </p:spPr>
        <p:txBody>
          <a:bodyPr spcFirstLastPara="1" wrap="square" lIns="91425" tIns="45700" rIns="91425" bIns="45700" anchor="t" anchorCtr="0">
            <a:noAutofit/>
          </a:bodyPr>
          <a:lstStyle/>
          <a:p>
            <a:pPr marL="495300" lvl="0" indent="-457200" algn="l" rtl="0">
              <a:lnSpc>
                <a:spcPts val="4440"/>
              </a:lnSpc>
              <a:spcBef>
                <a:spcPts val="0"/>
              </a:spcBef>
              <a:spcAft>
                <a:spcPts val="0"/>
              </a:spcAft>
              <a:buClr>
                <a:schemeClr val="accent5"/>
              </a:buClr>
              <a:buSzPct val="120000"/>
              <a:buFont typeface="Arial" panose="020B0604020202020204" pitchFamily="34" charset="0"/>
              <a:buChar char="•"/>
            </a:pPr>
            <a:r>
              <a:rPr lang="en-US" sz="2800" dirty="0">
                <a:latin typeface="Calibre Regular" panose="020B0503030202060203" pitchFamily="34" charset="77"/>
                <a:ea typeface="Arial"/>
                <a:cs typeface="Arial"/>
                <a:sym typeface="Arial"/>
              </a:rPr>
              <a:t>Efficiently gather and organizes all financial information</a:t>
            </a:r>
            <a:endParaRPr sz="2800" dirty="0">
              <a:latin typeface="Calibre Regular" panose="020B0503030202060203" pitchFamily="34" charset="77"/>
              <a:ea typeface="Arial"/>
              <a:cs typeface="Arial"/>
              <a:sym typeface="Arial"/>
            </a:endParaRPr>
          </a:p>
          <a:p>
            <a:pPr marL="495300" lvl="0" indent="-457200" algn="l" rtl="0">
              <a:lnSpc>
                <a:spcPts val="4440"/>
              </a:lnSpc>
              <a:spcBef>
                <a:spcPts val="0"/>
              </a:spcBef>
              <a:spcAft>
                <a:spcPts val="0"/>
              </a:spcAft>
              <a:buClr>
                <a:schemeClr val="accent5"/>
              </a:buClr>
              <a:buSzPct val="120000"/>
              <a:buFont typeface="Arial" panose="020B0604020202020204" pitchFamily="34" charset="0"/>
              <a:buChar char="•"/>
            </a:pPr>
            <a:r>
              <a:rPr lang="en-US" sz="2800" dirty="0">
                <a:latin typeface="Calibre Regular" panose="020B0503030202060203" pitchFamily="34" charset="77"/>
                <a:ea typeface="Arial"/>
                <a:cs typeface="Arial"/>
                <a:sym typeface="Arial"/>
              </a:rPr>
              <a:t>Educate clients and team</a:t>
            </a:r>
            <a:endParaRPr sz="3200" dirty="0">
              <a:latin typeface="Calibre Regular" panose="020B0503030202060203" pitchFamily="34" charset="77"/>
            </a:endParaRPr>
          </a:p>
          <a:p>
            <a:pPr marL="495300" lvl="0" indent="-457200" algn="l" rtl="0">
              <a:lnSpc>
                <a:spcPts val="4440"/>
              </a:lnSpc>
              <a:spcBef>
                <a:spcPts val="0"/>
              </a:spcBef>
              <a:spcAft>
                <a:spcPts val="0"/>
              </a:spcAft>
              <a:buClr>
                <a:schemeClr val="accent5"/>
              </a:buClr>
              <a:buSzPct val="120000"/>
              <a:buFont typeface="Arial" panose="020B0604020202020204" pitchFamily="34" charset="0"/>
              <a:buChar char="•"/>
            </a:pPr>
            <a:r>
              <a:rPr lang="en-US" sz="2800" dirty="0">
                <a:latin typeface="Calibre Regular" panose="020B0503030202060203" pitchFamily="34" charset="77"/>
                <a:ea typeface="Arial"/>
                <a:cs typeface="Arial"/>
                <a:sym typeface="Arial"/>
              </a:rPr>
              <a:t>Illustrate client options</a:t>
            </a:r>
            <a:endParaRPr sz="2800" dirty="0">
              <a:latin typeface="Calibre Regular" panose="020B0503030202060203" pitchFamily="34" charset="77"/>
              <a:ea typeface="Arial"/>
              <a:cs typeface="Arial"/>
              <a:sym typeface="Arial"/>
            </a:endParaRPr>
          </a:p>
          <a:p>
            <a:pPr marL="495300" lvl="0" indent="-457200" algn="l" rtl="0">
              <a:lnSpc>
                <a:spcPts val="4440"/>
              </a:lnSpc>
              <a:spcBef>
                <a:spcPts val="0"/>
              </a:spcBef>
              <a:spcAft>
                <a:spcPts val="0"/>
              </a:spcAft>
              <a:buClr>
                <a:schemeClr val="accent5"/>
              </a:buClr>
              <a:buSzPct val="120000"/>
              <a:buFont typeface="Arial" panose="020B0604020202020204" pitchFamily="34" charset="0"/>
              <a:buChar char="•"/>
            </a:pPr>
            <a:r>
              <a:rPr lang="en-US" sz="2800" dirty="0">
                <a:latin typeface="Calibre Regular" panose="020B0503030202060203" pitchFamily="34" charset="77"/>
                <a:ea typeface="Arial"/>
                <a:cs typeface="Arial"/>
                <a:sym typeface="Arial"/>
              </a:rPr>
              <a:t>Lead financial option generating and analyses</a:t>
            </a:r>
            <a:endParaRPr sz="3200" dirty="0">
              <a:latin typeface="Calibre Regular" panose="020B0503030202060203" pitchFamily="34" charset="77"/>
            </a:endParaRPr>
          </a:p>
          <a:p>
            <a:pPr marL="495300" lvl="0" indent="-457200" algn="l" rtl="0">
              <a:lnSpc>
                <a:spcPts val="4440"/>
              </a:lnSpc>
              <a:spcBef>
                <a:spcPts val="0"/>
              </a:spcBef>
              <a:spcAft>
                <a:spcPts val="0"/>
              </a:spcAft>
              <a:buClr>
                <a:schemeClr val="accent5"/>
              </a:buClr>
              <a:buSzPct val="120000"/>
              <a:buFont typeface="Arial" panose="020B0604020202020204" pitchFamily="34" charset="0"/>
              <a:buChar char="•"/>
            </a:pPr>
            <a:r>
              <a:rPr lang="en-US" sz="2800" dirty="0">
                <a:latin typeface="Calibre Regular" panose="020B0503030202060203" pitchFamily="34" charset="77"/>
                <a:ea typeface="Arial"/>
                <a:cs typeface="Arial"/>
                <a:sym typeface="Arial"/>
              </a:rPr>
              <a:t>Focus on outcomes</a:t>
            </a:r>
            <a:endParaRPr sz="2800" dirty="0">
              <a:latin typeface="Calibre Regular" panose="020B0503030202060203" pitchFamily="34" charset="77"/>
              <a:ea typeface="Arial"/>
              <a:cs typeface="Arial"/>
              <a:sym typeface="Arial"/>
            </a:endParaRPr>
          </a:p>
          <a:p>
            <a:pPr marL="457200" lvl="0" indent="0" algn="l" rtl="0">
              <a:lnSpc>
                <a:spcPct val="115000"/>
              </a:lnSpc>
              <a:spcBef>
                <a:spcPts val="0"/>
              </a:spcBef>
              <a:spcAft>
                <a:spcPts val="0"/>
              </a:spcAft>
              <a:buSzPts val="1800"/>
              <a:buNone/>
            </a:pPr>
            <a:endParaRPr sz="2400" dirty="0">
              <a:latin typeface="Arial"/>
              <a:ea typeface="Arial"/>
              <a:cs typeface="Arial"/>
              <a:sym typeface="Arial"/>
            </a:endParaRPr>
          </a:p>
          <a:p>
            <a:pPr marL="0" lvl="0" indent="0" algn="l" rtl="0">
              <a:lnSpc>
                <a:spcPct val="90000"/>
              </a:lnSpc>
              <a:spcBef>
                <a:spcPts val="1000"/>
              </a:spcBef>
              <a:spcAft>
                <a:spcPts val="0"/>
              </a:spcAft>
              <a:buSzPts val="18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1"/>
          <p:cNvSpPr txBox="1">
            <a:spLocks noGrp="1"/>
          </p:cNvSpPr>
          <p:nvPr>
            <p:ph type="title"/>
          </p:nvPr>
        </p:nvSpPr>
        <p:spPr>
          <a:xfrm>
            <a:off x="646508" y="495824"/>
            <a:ext cx="6571500" cy="748500"/>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6000"/>
              <a:buFont typeface="Calibri"/>
              <a:buNone/>
            </a:pPr>
            <a:r>
              <a:rPr lang="en-US" sz="4800" dirty="0">
                <a:solidFill>
                  <a:schemeClr val="bg2"/>
                </a:solidFill>
                <a:latin typeface="Calibre Regular" panose="020B0503030202060203" pitchFamily="34" charset="77"/>
                <a:ea typeface="Arial"/>
                <a:cs typeface="Arial"/>
                <a:sym typeface="Arial"/>
              </a:rPr>
              <a:t>Other Professionals</a:t>
            </a:r>
            <a:endParaRPr sz="4800" dirty="0">
              <a:solidFill>
                <a:schemeClr val="bg2"/>
              </a:solidFill>
              <a:latin typeface="Calibre Regular" panose="020B0503030202060203" pitchFamily="34" charset="77"/>
            </a:endParaRPr>
          </a:p>
        </p:txBody>
      </p:sp>
      <p:sp>
        <p:nvSpPr>
          <p:cNvPr id="175" name="Google Shape;175;p11"/>
          <p:cNvSpPr txBox="1">
            <a:spLocks noGrp="1"/>
          </p:cNvSpPr>
          <p:nvPr>
            <p:ph type="body" idx="1"/>
          </p:nvPr>
        </p:nvSpPr>
        <p:spPr>
          <a:xfrm>
            <a:off x="714242" y="1244324"/>
            <a:ext cx="7839300" cy="5207277"/>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1000"/>
              </a:spcBef>
              <a:spcAft>
                <a:spcPts val="0"/>
              </a:spcAft>
              <a:buSzPts val="2400"/>
              <a:buNone/>
            </a:pPr>
            <a:r>
              <a:rPr lang="en-US" sz="3200" b="1" dirty="0">
                <a:solidFill>
                  <a:schemeClr val="accent5"/>
                </a:solidFill>
                <a:latin typeface="Calibre Semibold" panose="020B0503030202060203" pitchFamily="34" charset="77"/>
                <a:ea typeface="Arial"/>
                <a:cs typeface="Arial"/>
                <a:sym typeface="Arial"/>
              </a:rPr>
              <a:t>Examples include: </a:t>
            </a:r>
            <a:endParaRPr sz="3200" b="1" dirty="0">
              <a:solidFill>
                <a:schemeClr val="accent5"/>
              </a:solidFill>
              <a:latin typeface="Calibre Semibold" panose="020B0503030202060203" pitchFamily="34" charset="77"/>
              <a:ea typeface="Arial"/>
              <a:cs typeface="Arial"/>
              <a:sym typeface="Arial"/>
            </a:endParaRPr>
          </a:p>
          <a:p>
            <a:pPr marL="495300" lvl="0" indent="-457200" algn="l" rtl="0">
              <a:lnSpc>
                <a:spcPts val="4160"/>
              </a:lnSpc>
              <a:spcBef>
                <a:spcPts val="100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Tax Accountants </a:t>
            </a:r>
            <a:endParaRPr sz="2800" dirty="0">
              <a:latin typeface="Calibre Regular" panose="020B0503030202060203" pitchFamily="34" charset="77"/>
              <a:ea typeface="Arial"/>
              <a:cs typeface="Arial"/>
              <a:sym typeface="Arial"/>
            </a:endParaRPr>
          </a:p>
          <a:p>
            <a:pPr marL="495300" lvl="0" indent="-457200" algn="l" rtl="0">
              <a:lnSpc>
                <a:spcPts val="4160"/>
              </a:lnSpc>
              <a:spcBef>
                <a:spcPts val="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Business or Estate Lawyers </a:t>
            </a:r>
            <a:endParaRPr sz="2800" dirty="0">
              <a:latin typeface="Calibre Regular" panose="020B0503030202060203" pitchFamily="34" charset="77"/>
              <a:ea typeface="Arial"/>
              <a:cs typeface="Arial"/>
              <a:sym typeface="Arial"/>
            </a:endParaRPr>
          </a:p>
          <a:p>
            <a:pPr marL="495300" lvl="0" indent="-457200" algn="l" rtl="0">
              <a:lnSpc>
                <a:spcPts val="4160"/>
              </a:lnSpc>
              <a:spcBef>
                <a:spcPts val="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Real Estate Professionals and Appraisers</a:t>
            </a:r>
            <a:endParaRPr sz="2800" dirty="0">
              <a:latin typeface="Calibre Regular" panose="020B0503030202060203" pitchFamily="34" charset="77"/>
              <a:ea typeface="Arial"/>
              <a:cs typeface="Arial"/>
              <a:sym typeface="Arial"/>
            </a:endParaRPr>
          </a:p>
          <a:p>
            <a:pPr marL="495300" lvl="0" indent="-457200" algn="l" rtl="0">
              <a:lnSpc>
                <a:spcPts val="4160"/>
              </a:lnSpc>
              <a:spcBef>
                <a:spcPts val="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Financial Planners </a:t>
            </a:r>
            <a:endParaRPr sz="2800" dirty="0">
              <a:latin typeface="Calibre Regular" panose="020B0503030202060203" pitchFamily="34" charset="77"/>
              <a:ea typeface="Arial"/>
              <a:cs typeface="Arial"/>
              <a:sym typeface="Arial"/>
            </a:endParaRPr>
          </a:p>
          <a:p>
            <a:pPr marL="495300" lvl="0" indent="-457200" algn="l" rtl="0">
              <a:lnSpc>
                <a:spcPts val="4160"/>
              </a:lnSpc>
              <a:spcBef>
                <a:spcPts val="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Mortgage Lenders </a:t>
            </a:r>
            <a:endParaRPr sz="2800" dirty="0">
              <a:latin typeface="Calibre Regular" panose="020B0503030202060203" pitchFamily="34" charset="77"/>
              <a:ea typeface="Arial"/>
              <a:cs typeface="Arial"/>
              <a:sym typeface="Arial"/>
            </a:endParaRPr>
          </a:p>
          <a:p>
            <a:pPr marL="495300" lvl="0" indent="-457200" algn="l" rtl="0">
              <a:lnSpc>
                <a:spcPts val="4160"/>
              </a:lnSpc>
              <a:spcBef>
                <a:spcPts val="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Credit/Debt Counselor</a:t>
            </a:r>
            <a:endParaRPr sz="2800" dirty="0">
              <a:latin typeface="Calibre Regular" panose="020B0503030202060203" pitchFamily="34" charset="77"/>
              <a:ea typeface="Arial"/>
              <a:cs typeface="Arial"/>
              <a:sym typeface="Arial"/>
            </a:endParaRPr>
          </a:p>
          <a:p>
            <a:pPr marL="495300" lvl="0" indent="-457200" algn="l" rtl="0">
              <a:lnSpc>
                <a:spcPts val="4160"/>
              </a:lnSpc>
              <a:spcBef>
                <a:spcPts val="0"/>
              </a:spcBef>
              <a:spcAft>
                <a:spcPts val="0"/>
              </a:spcAft>
              <a:buClr>
                <a:schemeClr val="accent5"/>
              </a:buClr>
              <a:buSzPct val="120000"/>
              <a:buFont typeface="Arial" panose="020B0604020202020204" pitchFamily="34" charset="0"/>
              <a:buChar char="•"/>
            </a:pPr>
            <a:r>
              <a:rPr lang="en-US" sz="2800" dirty="0">
                <a:solidFill>
                  <a:schemeClr val="dk1"/>
                </a:solidFill>
                <a:latin typeface="Calibre Regular" panose="020B0503030202060203" pitchFamily="34" charset="77"/>
                <a:ea typeface="Arial"/>
                <a:cs typeface="Arial"/>
                <a:sym typeface="Arial"/>
              </a:rPr>
              <a:t>Medical and/or Mental Health Providers for the clients or the children</a:t>
            </a:r>
            <a:endParaRPr sz="2800" dirty="0">
              <a:latin typeface="Calibre Regular" panose="020B0503030202060203" pitchFamily="34" charset="77"/>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9000" b="-9000"/>
          </a:stretch>
        </a:blipFill>
        <a:effectLst/>
      </p:bgPr>
    </p:bg>
    <p:spTree>
      <p:nvGrpSpPr>
        <p:cNvPr id="1" name="Shape 179"/>
        <p:cNvGrpSpPr/>
        <p:nvPr/>
      </p:nvGrpSpPr>
      <p:grpSpPr>
        <a:xfrm>
          <a:off x="0" y="0"/>
          <a:ext cx="0" cy="0"/>
          <a:chOff x="0" y="0"/>
          <a:chExt cx="0" cy="0"/>
        </a:xfrm>
      </p:grpSpPr>
      <p:sp>
        <p:nvSpPr>
          <p:cNvPr id="180" name="Google Shape;180;p12"/>
          <p:cNvSpPr txBox="1">
            <a:spLocks noGrp="1"/>
          </p:cNvSpPr>
          <p:nvPr>
            <p:ph type="title" idx="4294967295"/>
          </p:nvPr>
        </p:nvSpPr>
        <p:spPr>
          <a:xfrm>
            <a:off x="519518" y="581833"/>
            <a:ext cx="11469283" cy="1026833"/>
          </a:xfrm>
          <a:prstGeom prst="rect">
            <a:avLst/>
          </a:prstGeom>
          <a:solidFill>
            <a:schemeClr val="bg1">
              <a:alpha val="66796"/>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6000"/>
              <a:buNone/>
            </a:pPr>
            <a:r>
              <a:rPr lang="en-US" sz="4200" b="1" dirty="0">
                <a:solidFill>
                  <a:schemeClr val="bg2"/>
                </a:solidFill>
                <a:latin typeface="Calibre Semibold" panose="020B0503030202060203" pitchFamily="34" charset="77"/>
                <a:ea typeface="Arial"/>
                <a:cs typeface="Arial"/>
                <a:sym typeface="Arial"/>
              </a:rPr>
              <a:t>Benefits of the Collaborative Process to the Clients</a:t>
            </a:r>
            <a:endParaRPr sz="4200" b="1" dirty="0">
              <a:solidFill>
                <a:schemeClr val="bg2"/>
              </a:solidFill>
              <a:latin typeface="Calibre Semibold" panose="020B0503030202060203" pitchFamily="34" charset="77"/>
              <a:ea typeface="Arial"/>
              <a:cs typeface="Arial"/>
              <a:sym typeface="Arial"/>
            </a:endParaRPr>
          </a:p>
        </p:txBody>
      </p:sp>
      <p:sp>
        <p:nvSpPr>
          <p:cNvPr id="181" name="Google Shape;181;p12"/>
          <p:cNvSpPr txBox="1">
            <a:spLocks noGrp="1"/>
          </p:cNvSpPr>
          <p:nvPr>
            <p:ph type="body" idx="4294967295"/>
          </p:nvPr>
        </p:nvSpPr>
        <p:spPr>
          <a:xfrm>
            <a:off x="519518" y="1721098"/>
            <a:ext cx="11469283" cy="4832102"/>
          </a:xfrm>
          <a:prstGeom prst="rect">
            <a:avLst/>
          </a:prstGeom>
          <a:solidFill>
            <a:schemeClr val="bg1">
              <a:alpha val="77430"/>
            </a:schemeClr>
          </a:solidFill>
          <a:ln>
            <a:noFill/>
          </a:ln>
        </p:spPr>
        <p:txBody>
          <a:bodyPr spcFirstLastPara="1" wrap="square" lIns="91425" tIns="45700" rIns="91425" bIns="45700" anchor="t" anchorCtr="0">
            <a:noAutofit/>
          </a:bodyPr>
          <a:lstStyle/>
          <a:p>
            <a:pPr marL="501650" lvl="0" indent="-457200" algn="l" rtl="0">
              <a:lnSpc>
                <a:spcPct val="15000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Constructive, respectful approach that values and preserves relationships</a:t>
            </a:r>
            <a:endParaRPr dirty="0">
              <a:solidFill>
                <a:schemeClr val="dk1"/>
              </a:solidFill>
              <a:latin typeface="Calibre Regular" panose="020B0503030202060203" pitchFamily="34" charset="77"/>
              <a:ea typeface="Arial"/>
              <a:cs typeface="Arial"/>
              <a:sym typeface="Arial"/>
            </a:endParaRPr>
          </a:p>
          <a:p>
            <a:pPr marL="50165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Reduces conflict and stress on family</a:t>
            </a:r>
            <a:endParaRPr dirty="0">
              <a:solidFill>
                <a:schemeClr val="dk1"/>
              </a:solidFill>
              <a:latin typeface="Calibre Regular" panose="020B0503030202060203" pitchFamily="34" charset="77"/>
              <a:ea typeface="Arial"/>
              <a:cs typeface="Arial"/>
              <a:sym typeface="Arial"/>
            </a:endParaRPr>
          </a:p>
          <a:p>
            <a:pPr marL="50165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Simplifies sharing of information </a:t>
            </a:r>
            <a:endParaRPr dirty="0">
              <a:solidFill>
                <a:schemeClr val="dk1"/>
              </a:solidFill>
              <a:latin typeface="Calibre Regular" panose="020B0503030202060203" pitchFamily="34" charset="77"/>
              <a:ea typeface="Arial"/>
              <a:cs typeface="Arial"/>
              <a:sym typeface="Arial"/>
            </a:endParaRPr>
          </a:p>
          <a:p>
            <a:pPr marL="50165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Creative solutions driven by </a:t>
            </a:r>
            <a:r>
              <a:rPr lang="en-US" dirty="0">
                <a:latin typeface="Calibre Regular" panose="020B0503030202060203" pitchFamily="34" charset="77"/>
                <a:ea typeface="Arial"/>
                <a:cs typeface="Arial"/>
                <a:sym typeface="Arial"/>
              </a:rPr>
              <a:t>c</a:t>
            </a:r>
            <a:r>
              <a:rPr lang="en-US" dirty="0">
                <a:solidFill>
                  <a:schemeClr val="dk1"/>
                </a:solidFill>
                <a:latin typeface="Calibre Regular" panose="020B0503030202060203" pitchFamily="34" charset="77"/>
                <a:ea typeface="Arial"/>
                <a:cs typeface="Arial"/>
                <a:sym typeface="Arial"/>
              </a:rPr>
              <a:t>lient needs</a:t>
            </a:r>
            <a:r>
              <a:rPr lang="en-US" dirty="0">
                <a:latin typeface="Calibre Regular" panose="020B0503030202060203" pitchFamily="34" charset="77"/>
                <a:ea typeface="Arial"/>
                <a:cs typeface="Arial"/>
                <a:sym typeface="Arial"/>
              </a:rPr>
              <a:t> and interests</a:t>
            </a:r>
            <a:endParaRPr dirty="0">
              <a:solidFill>
                <a:schemeClr val="dk1"/>
              </a:solidFill>
              <a:latin typeface="Calibre Regular" panose="020B0503030202060203" pitchFamily="34" charset="77"/>
              <a:ea typeface="Arial"/>
              <a:cs typeface="Arial"/>
              <a:sym typeface="Arial"/>
            </a:endParaRPr>
          </a:p>
          <a:p>
            <a:pPr marL="50165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Allows </a:t>
            </a:r>
            <a:r>
              <a:rPr lang="en-US" dirty="0">
                <a:latin typeface="Calibre Regular" panose="020B0503030202060203" pitchFamily="34" charset="77"/>
                <a:ea typeface="Arial"/>
                <a:cs typeface="Arial"/>
                <a:sym typeface="Arial"/>
              </a:rPr>
              <a:t>clients</a:t>
            </a:r>
            <a:r>
              <a:rPr lang="en-US" dirty="0">
                <a:solidFill>
                  <a:schemeClr val="dk1"/>
                </a:solidFill>
                <a:latin typeface="Calibre Regular" panose="020B0503030202060203" pitchFamily="34" charset="77"/>
                <a:ea typeface="Arial"/>
                <a:cs typeface="Arial"/>
                <a:sym typeface="Arial"/>
              </a:rPr>
              <a:t> to preserve privacy</a:t>
            </a:r>
            <a:endParaRPr dirty="0">
              <a:solidFill>
                <a:schemeClr val="dk1"/>
              </a:solidFill>
              <a:latin typeface="Calibre Regular" panose="020B0503030202060203" pitchFamily="34" charset="77"/>
              <a:ea typeface="Arial"/>
              <a:cs typeface="Arial"/>
              <a:sym typeface="Arial"/>
            </a:endParaRPr>
          </a:p>
          <a:p>
            <a:pPr marL="50165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Clients</a:t>
            </a:r>
            <a:r>
              <a:rPr lang="en-US" dirty="0">
                <a:solidFill>
                  <a:schemeClr val="dk1"/>
                </a:solidFill>
                <a:latin typeface="Calibre Regular" panose="020B0503030202060203" pitchFamily="34" charset="77"/>
                <a:ea typeface="Arial"/>
                <a:cs typeface="Arial"/>
                <a:sym typeface="Arial"/>
              </a:rPr>
              <a:t> control pace of process</a:t>
            </a:r>
            <a:endParaRPr dirty="0">
              <a:latin typeface="Calibre Regular" panose="020B0503030202060203" pitchFamily="34" charset="77"/>
            </a:endParaRPr>
          </a:p>
          <a:p>
            <a:pPr marL="50165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Plants seeds for healthier post-conflict relationships</a:t>
            </a:r>
            <a:endParaRPr dirty="0">
              <a:solidFill>
                <a:schemeClr val="dk1"/>
              </a:solidFill>
              <a:latin typeface="Calibre Regular" panose="020B0503030202060203" pitchFamily="34" charset="77"/>
              <a:ea typeface="Arial"/>
              <a:cs typeface="Arial"/>
              <a:sym typeface="Arial"/>
            </a:endParaRPr>
          </a:p>
          <a:p>
            <a:pPr marL="0" lvl="0" indent="0" algn="l" rtl="0">
              <a:lnSpc>
                <a:spcPct val="90000"/>
              </a:lnSpc>
              <a:spcBef>
                <a:spcPts val="1000"/>
              </a:spcBef>
              <a:spcAft>
                <a:spcPts val="0"/>
              </a:spcAft>
              <a:buSzPts val="2400"/>
              <a:buNone/>
            </a:pPr>
            <a:endParaRPr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6"/>
          <p:cNvSpPr txBox="1">
            <a:spLocks noGrp="1"/>
          </p:cNvSpPr>
          <p:nvPr>
            <p:ph type="title"/>
          </p:nvPr>
        </p:nvSpPr>
        <p:spPr>
          <a:xfrm>
            <a:off x="838200" y="729608"/>
            <a:ext cx="10515600" cy="8121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SzPts val="1800"/>
              <a:buNone/>
            </a:pPr>
            <a:endParaRPr sz="3600" u="sng" dirty="0">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4800" dirty="0">
                <a:solidFill>
                  <a:schemeClr val="bg2"/>
                </a:solidFill>
                <a:latin typeface="Calibre Regular" panose="020B0503030202060203" pitchFamily="34" charset="77"/>
                <a:ea typeface="Arial"/>
                <a:cs typeface="Arial"/>
                <a:sym typeface="Arial"/>
              </a:rPr>
              <a:t>Collaborative is </a:t>
            </a:r>
            <a:r>
              <a:rPr lang="en-US" sz="4800" dirty="0">
                <a:solidFill>
                  <a:schemeClr val="bg2"/>
                </a:solidFill>
                <a:latin typeface="Calibre Regular" panose="020B0503030202060203" pitchFamily="34" charset="77"/>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NOT</a:t>
            </a:r>
            <a:r>
              <a:rPr lang="en-US" sz="4800" dirty="0">
                <a:solidFill>
                  <a:schemeClr val="bg2"/>
                </a:solidFill>
                <a:latin typeface="Calibre Regular" panose="020B0503030202060203" pitchFamily="34" charset="77"/>
                <a:ea typeface="Arial"/>
                <a:cs typeface="Arial"/>
                <a:sym typeface="Arial"/>
              </a:rPr>
              <a:t> Mediation</a:t>
            </a:r>
            <a:endParaRPr sz="4800" dirty="0">
              <a:solidFill>
                <a:schemeClr val="bg2"/>
              </a:solidFill>
              <a:latin typeface="Calibre Regular" panose="020B0503030202060203" pitchFamily="34" charset="77"/>
              <a:ea typeface="Arial"/>
              <a:cs typeface="Arial"/>
              <a:sym typeface="Arial"/>
            </a:endParaRPr>
          </a:p>
          <a:p>
            <a:pPr marL="0" lvl="0" indent="0" algn="l" rtl="0">
              <a:lnSpc>
                <a:spcPct val="90000"/>
              </a:lnSpc>
              <a:spcBef>
                <a:spcPts val="0"/>
              </a:spcBef>
              <a:spcAft>
                <a:spcPts val="0"/>
              </a:spcAft>
              <a:buSzPts val="1800"/>
              <a:buNone/>
            </a:pPr>
            <a:endParaRPr sz="5400" u="sng" dirty="0"/>
          </a:p>
        </p:txBody>
      </p:sp>
      <p:sp>
        <p:nvSpPr>
          <p:cNvPr id="187" name="Google Shape;187;p16"/>
          <p:cNvSpPr txBox="1">
            <a:spLocks noGrp="1"/>
          </p:cNvSpPr>
          <p:nvPr>
            <p:ph type="body" idx="1"/>
          </p:nvPr>
        </p:nvSpPr>
        <p:spPr>
          <a:xfrm>
            <a:off x="721950" y="1666125"/>
            <a:ext cx="9810583" cy="4815300"/>
          </a:xfrm>
          <a:prstGeom prst="rect">
            <a:avLst/>
          </a:prstGeom>
          <a:noFill/>
          <a:ln>
            <a:noFill/>
          </a:ln>
        </p:spPr>
        <p:txBody>
          <a:bodyPr spcFirstLastPara="1" wrap="square" lIns="91425" tIns="45700" rIns="91425" bIns="45700" anchor="t" anchorCtr="0">
            <a:noAutofit/>
          </a:bodyPr>
          <a:lstStyle/>
          <a:p>
            <a:pPr marL="76200" lvl="0" indent="0" algn="l" rtl="0">
              <a:lnSpc>
                <a:spcPct val="150000"/>
              </a:lnSpc>
              <a:spcBef>
                <a:spcPts val="0"/>
              </a:spcBef>
              <a:spcAft>
                <a:spcPts val="0"/>
              </a:spcAft>
              <a:buSzPts val="2400"/>
              <a:buNone/>
            </a:pPr>
            <a:r>
              <a:rPr lang="en-US" sz="3000" b="1" dirty="0">
                <a:solidFill>
                  <a:schemeClr val="accent5"/>
                </a:solidFill>
                <a:latin typeface="Calibre Semibold" panose="020B0503030202060203" pitchFamily="34" charset="77"/>
                <a:ea typeface="Arial"/>
                <a:cs typeface="Arial"/>
                <a:sym typeface="Arial"/>
              </a:rPr>
              <a:t>The Team Members:</a:t>
            </a:r>
            <a:endParaRPr u="sng"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Ask questions, share information, brainstorm, evaluate    alternatives and offer ideas</a:t>
            </a:r>
            <a:endParaRPr sz="3200" dirty="0">
              <a:latin typeface="Calibre Regular" panose="020B0503030202060203" pitchFamily="34" charset="77"/>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Are actively involved in the decision-making process</a:t>
            </a:r>
            <a:endParaRPr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Engage in “real-time” creative problem solving</a:t>
            </a:r>
            <a:endParaRPr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Address impediments to settlement together</a:t>
            </a:r>
            <a:endParaRPr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Equally share the common goal of peaceful resolution</a:t>
            </a:r>
            <a:endParaRPr sz="3200" dirty="0">
              <a:latin typeface="Calibre Regular" panose="020B0503030202060203" pitchFamily="34" charset="77"/>
            </a:endParaRPr>
          </a:p>
          <a:p>
            <a:pPr marL="457200" lvl="0" indent="0" algn="l" rtl="0">
              <a:lnSpc>
                <a:spcPct val="100000"/>
              </a:lnSpc>
              <a:spcBef>
                <a:spcPts val="0"/>
              </a:spcBef>
              <a:spcAft>
                <a:spcPts val="0"/>
              </a:spcAft>
              <a:buSzPts val="1800"/>
              <a:buNone/>
            </a:pPr>
            <a:r>
              <a:rPr lang="en-US" sz="2400" dirty="0">
                <a:latin typeface="Arial"/>
                <a:ea typeface="Arial"/>
                <a:cs typeface="Arial"/>
                <a:sym typeface="Arial"/>
              </a:rPr>
              <a:t>	</a:t>
            </a:r>
            <a:endParaRPr sz="2400" dirty="0">
              <a:latin typeface="Arial"/>
              <a:ea typeface="Arial"/>
              <a:cs typeface="Arial"/>
              <a:sym typeface="Arial"/>
            </a:endParaRPr>
          </a:p>
          <a:p>
            <a:pPr marL="0" lvl="0" indent="0" algn="l" rtl="0">
              <a:lnSpc>
                <a:spcPct val="115000"/>
              </a:lnSpc>
              <a:spcBef>
                <a:spcPts val="0"/>
              </a:spcBef>
              <a:spcAft>
                <a:spcPts val="0"/>
              </a:spcAft>
              <a:buSzPts val="1800"/>
              <a:buNone/>
            </a:pPr>
            <a:endParaRPr sz="3000" b="1" dirty="0">
              <a:latin typeface="Arial"/>
              <a:ea typeface="Arial"/>
              <a:cs typeface="Arial"/>
              <a:sym typeface="Arial"/>
            </a:endParaRPr>
          </a:p>
          <a:p>
            <a:pPr marL="0" lvl="0" indent="0" algn="l" rtl="0">
              <a:lnSpc>
                <a:spcPct val="115000"/>
              </a:lnSpc>
              <a:spcBef>
                <a:spcPts val="0"/>
              </a:spcBef>
              <a:spcAft>
                <a:spcPts val="0"/>
              </a:spcAft>
              <a:buSzPts val="1800"/>
              <a:buNone/>
            </a:pPr>
            <a:endParaRPr sz="3000" dirty="0">
              <a:latin typeface="Arial"/>
              <a:ea typeface="Arial"/>
              <a:cs typeface="Arial"/>
              <a:sym typeface="Arial"/>
            </a:endParaRPr>
          </a:p>
          <a:p>
            <a:pPr marL="0" lvl="0" indent="0" algn="l" rtl="0">
              <a:lnSpc>
                <a:spcPct val="115000"/>
              </a:lnSpc>
              <a:spcBef>
                <a:spcPts val="0"/>
              </a:spcBef>
              <a:spcAft>
                <a:spcPts val="0"/>
              </a:spcAft>
              <a:buSzPts val="1800"/>
              <a:buNone/>
            </a:pPr>
            <a:r>
              <a:rPr lang="en-US" sz="3000" dirty="0">
                <a:latin typeface="Arial"/>
                <a:ea typeface="Arial"/>
                <a:cs typeface="Arial"/>
                <a:sym typeface="Arial"/>
              </a:rPr>
              <a:t> </a:t>
            </a:r>
            <a:endParaRPr sz="1100" dirty="0"/>
          </a:p>
          <a:p>
            <a:pPr marL="0" lvl="0" indent="0" algn="l" rtl="0">
              <a:lnSpc>
                <a:spcPct val="90000"/>
              </a:lnSpc>
              <a:spcBef>
                <a:spcPts val="1000"/>
              </a:spcBef>
              <a:spcAft>
                <a:spcPts val="0"/>
              </a:spcAft>
              <a:buClr>
                <a:schemeClr val="dk1"/>
              </a:buClr>
              <a:buSzPts val="1100"/>
              <a:buFont typeface="Arial"/>
              <a:buNone/>
            </a:pPr>
            <a:endParaRPr sz="1100" dirty="0"/>
          </a:p>
          <a:p>
            <a:pPr marL="0" lvl="0" indent="0" algn="l" rtl="0">
              <a:lnSpc>
                <a:spcPct val="90000"/>
              </a:lnSpc>
              <a:spcBef>
                <a:spcPts val="1000"/>
              </a:spcBef>
              <a:spcAft>
                <a:spcPts val="0"/>
              </a:spcAft>
              <a:buClr>
                <a:schemeClr val="dk1"/>
              </a:buClr>
              <a:buSzPts val="1100"/>
              <a:buFont typeface="Arial"/>
              <a:buNone/>
            </a:pPr>
            <a:r>
              <a:rPr lang="en-US" sz="1100" dirty="0"/>
              <a:t> </a:t>
            </a:r>
            <a:endParaRPr sz="1100" dirty="0"/>
          </a:p>
          <a:p>
            <a:pPr marL="0" lvl="0" indent="0" algn="l" rtl="0">
              <a:lnSpc>
                <a:spcPct val="90000"/>
              </a:lnSpc>
              <a:spcBef>
                <a:spcPts val="1000"/>
              </a:spcBef>
              <a:spcAft>
                <a:spcPts val="0"/>
              </a:spcAft>
              <a:buSzPts val="18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t="-9000" b="-9000"/>
          </a:stretch>
        </a:blipFill>
        <a:effectLst/>
      </p:bgPr>
    </p:bg>
    <p:spTree>
      <p:nvGrpSpPr>
        <p:cNvPr id="1" name="Shape 191"/>
        <p:cNvGrpSpPr/>
        <p:nvPr/>
      </p:nvGrpSpPr>
      <p:grpSpPr>
        <a:xfrm>
          <a:off x="0" y="0"/>
          <a:ext cx="0" cy="0"/>
          <a:chOff x="0" y="0"/>
          <a:chExt cx="0" cy="0"/>
        </a:xfrm>
      </p:grpSpPr>
      <p:sp>
        <p:nvSpPr>
          <p:cNvPr id="192" name="Google Shape;192;p17"/>
          <p:cNvSpPr txBox="1">
            <a:spLocks noGrp="1"/>
          </p:cNvSpPr>
          <p:nvPr>
            <p:ph type="title" idx="4294967295"/>
          </p:nvPr>
        </p:nvSpPr>
        <p:spPr>
          <a:xfrm>
            <a:off x="806017" y="456875"/>
            <a:ext cx="6187450" cy="1388858"/>
          </a:xfrm>
          <a:prstGeom prst="rect">
            <a:avLst/>
          </a:prstGeom>
          <a:solidFill>
            <a:schemeClr val="lt2">
              <a:alpha val="70000"/>
            </a:schemeClr>
          </a:solid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4000" b="1" dirty="0">
                <a:solidFill>
                  <a:schemeClr val="bg2"/>
                </a:solidFill>
                <a:latin typeface="Calibre Semibold" panose="020B0503030202060203" pitchFamily="34" charset="77"/>
                <a:ea typeface="Arial"/>
                <a:cs typeface="Arial"/>
                <a:sym typeface="Arial"/>
              </a:rPr>
              <a:t>Collaborative Practice Allows Clients to:</a:t>
            </a:r>
            <a:endParaRPr sz="4000" b="1" dirty="0">
              <a:solidFill>
                <a:schemeClr val="bg2"/>
              </a:solidFill>
              <a:latin typeface="Calibre Semibold" panose="020B0503030202060203" pitchFamily="34" charset="77"/>
              <a:ea typeface="Arial"/>
              <a:cs typeface="Arial"/>
              <a:sym typeface="Arial"/>
            </a:endParaRPr>
          </a:p>
        </p:txBody>
      </p:sp>
      <p:sp>
        <p:nvSpPr>
          <p:cNvPr id="193" name="Google Shape;193;p17"/>
          <p:cNvSpPr txBox="1">
            <a:spLocks noGrp="1"/>
          </p:cNvSpPr>
          <p:nvPr>
            <p:ph type="body" idx="4294967295"/>
          </p:nvPr>
        </p:nvSpPr>
        <p:spPr>
          <a:xfrm>
            <a:off x="806017" y="1930398"/>
            <a:ext cx="6187450" cy="4775202"/>
          </a:xfrm>
          <a:prstGeom prst="rect">
            <a:avLst/>
          </a:prstGeom>
          <a:solidFill>
            <a:schemeClr val="lt2">
              <a:alpha val="69749"/>
            </a:schemeClr>
          </a:solidFill>
          <a:ln>
            <a:noFill/>
          </a:ln>
        </p:spPr>
        <p:txBody>
          <a:bodyPr spcFirstLastPara="1" wrap="square" lIns="91425" tIns="45700" rIns="91425" bIns="45700" anchor="ctr" anchorCtr="0">
            <a:noAutofit/>
          </a:bodyPr>
          <a:lstStyle/>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Maintain their privacy</a:t>
            </a:r>
            <a:endParaRPr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Control the pace of the process</a:t>
            </a: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Value intangible interests</a:t>
            </a:r>
            <a:endParaRPr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Focus resources to create best outcomes</a:t>
            </a:r>
            <a:endParaRPr dirty="0">
              <a:latin typeface="Calibre Regular" panose="020B0503030202060203" pitchFamily="34" charset="77"/>
              <a:ea typeface="Arial"/>
              <a:cs typeface="Arial"/>
              <a:sym typeface="Arial"/>
            </a:endParaRPr>
          </a:p>
          <a:p>
            <a:pPr marL="533400" lvl="0" indent="-457200" algn="l" rtl="0">
              <a:lnSpc>
                <a:spcPct val="150000"/>
              </a:lnSpc>
              <a:spcBef>
                <a:spcPts val="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ea typeface="Arial"/>
                <a:cs typeface="Arial"/>
                <a:sym typeface="Arial"/>
              </a:rPr>
              <a:t>Receive support based on specific family needs</a:t>
            </a:r>
            <a:endParaRPr sz="18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2000"/>
            <a:lum/>
          </a:blip>
          <a:srcRect/>
          <a:stretch>
            <a:fillRect/>
          </a:stretch>
        </a:blipFill>
        <a:effectLst/>
      </p:bgPr>
    </p:bg>
    <p:spTree>
      <p:nvGrpSpPr>
        <p:cNvPr id="1" name="Shape 197"/>
        <p:cNvGrpSpPr/>
        <p:nvPr/>
      </p:nvGrpSpPr>
      <p:grpSpPr>
        <a:xfrm>
          <a:off x="0" y="0"/>
          <a:ext cx="0" cy="0"/>
          <a:chOff x="0" y="0"/>
          <a:chExt cx="0" cy="0"/>
        </a:xfrm>
      </p:grpSpPr>
      <p:sp>
        <p:nvSpPr>
          <p:cNvPr id="198" name="Google Shape;198;p18"/>
          <p:cNvSpPr txBox="1">
            <a:spLocks noGrp="1"/>
          </p:cNvSpPr>
          <p:nvPr>
            <p:ph type="title"/>
          </p:nvPr>
        </p:nvSpPr>
        <p:spPr>
          <a:xfrm>
            <a:off x="829550" y="435650"/>
            <a:ext cx="8618100" cy="1048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000"/>
              <a:buFont typeface="Calibri"/>
              <a:buNone/>
            </a:pPr>
            <a:r>
              <a:rPr lang="en-US" sz="4400" dirty="0">
                <a:solidFill>
                  <a:schemeClr val="bg2"/>
                </a:solidFill>
                <a:latin typeface="Calibre Regular" panose="020B0503030202060203" pitchFamily="34" charset="77"/>
                <a:ea typeface="Arial"/>
                <a:cs typeface="Arial"/>
                <a:sym typeface="Arial"/>
              </a:rPr>
              <a:t>Cases Suitable For Collaborative</a:t>
            </a:r>
            <a:endParaRPr sz="5000" dirty="0">
              <a:solidFill>
                <a:schemeClr val="bg2"/>
              </a:solidFill>
              <a:latin typeface="Calibre Regular" panose="020B0503030202060203" pitchFamily="34" charset="77"/>
            </a:endParaRPr>
          </a:p>
        </p:txBody>
      </p:sp>
      <p:sp>
        <p:nvSpPr>
          <p:cNvPr id="199" name="Google Shape;199;p18"/>
          <p:cNvSpPr txBox="1">
            <a:spLocks noGrp="1"/>
          </p:cNvSpPr>
          <p:nvPr>
            <p:ph type="body" idx="1"/>
          </p:nvPr>
        </p:nvSpPr>
        <p:spPr>
          <a:xfrm>
            <a:off x="694083" y="1483850"/>
            <a:ext cx="10481734" cy="5221750"/>
          </a:xfrm>
          <a:prstGeom prst="rect">
            <a:avLst/>
          </a:prstGeom>
          <a:noFill/>
          <a:ln>
            <a:noFill/>
          </a:ln>
        </p:spPr>
        <p:txBody>
          <a:bodyPr spcFirstLastPara="1" wrap="square" lIns="91425" tIns="45700" rIns="91425" bIns="45700" anchor="t" anchorCtr="0">
            <a:noAutofit/>
          </a:bodyPr>
          <a:lstStyle/>
          <a:p>
            <a:pPr marL="685800" lvl="0" indent="-457200" algn="l" rtl="0">
              <a:lnSpc>
                <a:spcPts val="446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Prenuptial</a:t>
            </a:r>
            <a:r>
              <a:rPr lang="en-US" dirty="0">
                <a:solidFill>
                  <a:schemeClr val="dk1"/>
                </a:solidFill>
                <a:latin typeface="Calibre Regular" panose="020B0503030202060203" pitchFamily="34" charset="77"/>
                <a:ea typeface="Arial"/>
                <a:cs typeface="Arial"/>
                <a:sym typeface="Arial"/>
              </a:rPr>
              <a:t>/Postnuptial</a:t>
            </a:r>
            <a:endParaRPr dirty="0">
              <a:latin typeface="Calibre Regular" panose="020B0503030202060203" pitchFamily="34" charset="77"/>
            </a:endParaRPr>
          </a:p>
          <a:p>
            <a:pPr marL="685800" lvl="0" indent="-457200" algn="l" rtl="0">
              <a:lnSpc>
                <a:spcPts val="446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Divorce</a:t>
            </a:r>
            <a:endParaRPr dirty="0">
              <a:latin typeface="Calibre Regular" panose="020B0503030202060203" pitchFamily="34" charset="77"/>
            </a:endParaRPr>
          </a:p>
          <a:p>
            <a:pPr marL="685800" lvl="0" indent="-457200" algn="l" rtl="0">
              <a:lnSpc>
                <a:spcPts val="446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Paternity/Parentage</a:t>
            </a:r>
            <a:endParaRPr dirty="0">
              <a:latin typeface="Calibre Regular" panose="020B0503030202060203" pitchFamily="34" charset="77"/>
            </a:endParaRPr>
          </a:p>
          <a:p>
            <a:pPr marL="685800" lvl="0" indent="-457200" algn="l" rtl="0">
              <a:lnSpc>
                <a:spcPts val="446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Modifications </a:t>
            </a:r>
            <a:endParaRPr dirty="0">
              <a:latin typeface="Calibre Regular" panose="020B0503030202060203" pitchFamily="34" charset="77"/>
            </a:endParaRPr>
          </a:p>
          <a:p>
            <a:pPr marL="685800" lvl="0" indent="-457200" algn="l" rtl="0">
              <a:lnSpc>
                <a:spcPts val="446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Enforcement</a:t>
            </a:r>
            <a:endParaRPr dirty="0">
              <a:latin typeface="Calibre Regular" panose="020B0503030202060203" pitchFamily="34" charset="77"/>
            </a:endParaRPr>
          </a:p>
          <a:p>
            <a:pPr marL="685800" lvl="0" indent="-457200" algn="l" rtl="0">
              <a:lnSpc>
                <a:spcPts val="4460"/>
              </a:lnSpc>
              <a:spcBef>
                <a:spcPts val="1000"/>
              </a:spcBef>
              <a:spcAft>
                <a:spcPts val="0"/>
              </a:spcAft>
              <a:buClr>
                <a:schemeClr val="accent5"/>
              </a:buClr>
              <a:buSzPct val="120000"/>
              <a:buFont typeface="Arial" panose="020B0604020202020204" pitchFamily="34" charset="0"/>
              <a:buChar char="•"/>
            </a:pPr>
            <a:r>
              <a:rPr lang="en-US" dirty="0">
                <a:solidFill>
                  <a:schemeClr val="dk1"/>
                </a:solidFill>
                <a:latin typeface="Calibre Regular" panose="020B0503030202060203" pitchFamily="34" charset="77"/>
                <a:ea typeface="Arial"/>
                <a:cs typeface="Arial"/>
                <a:sym typeface="Arial"/>
              </a:rPr>
              <a:t>Domestic violence issues </a:t>
            </a:r>
            <a:br>
              <a:rPr lang="en-US" dirty="0">
                <a:solidFill>
                  <a:schemeClr val="dk1"/>
                </a:solidFill>
                <a:latin typeface="Calibre Regular" panose="020B0503030202060203" pitchFamily="34" charset="77"/>
                <a:ea typeface="Arial"/>
                <a:cs typeface="Arial"/>
                <a:sym typeface="Arial"/>
              </a:rPr>
            </a:br>
            <a:r>
              <a:rPr lang="en-US" dirty="0">
                <a:solidFill>
                  <a:schemeClr val="dk1"/>
                </a:solidFill>
                <a:latin typeface="Calibre Regular" panose="020B0503030202060203" pitchFamily="34" charset="77"/>
                <a:ea typeface="Arial"/>
                <a:cs typeface="Arial"/>
                <a:sym typeface="Arial"/>
              </a:rPr>
              <a:t>(special considerations/safeguard</a:t>
            </a:r>
            <a:r>
              <a:rPr lang="en-US" dirty="0">
                <a:latin typeface="Calibre Regular" panose="020B0503030202060203" pitchFamily="34" charset="77"/>
                <a:ea typeface="Arial"/>
                <a:cs typeface="Arial"/>
                <a:sym typeface="Arial"/>
              </a:rPr>
              <a:t>s </a:t>
            </a:r>
            <a:r>
              <a:rPr lang="en-US" dirty="0">
                <a:solidFill>
                  <a:schemeClr val="dk1"/>
                </a:solidFill>
                <a:latin typeface="Calibre Regular" panose="020B0503030202060203" pitchFamily="34" charset="77"/>
                <a:ea typeface="Arial"/>
                <a:cs typeface="Arial"/>
                <a:sym typeface="Arial"/>
              </a:rPr>
              <a:t>in place)</a:t>
            </a:r>
            <a:endParaRPr dirty="0">
              <a:latin typeface="Calibre Regular" panose="020B0503030202060203" pitchFamily="34" charset="77"/>
            </a:endParaRPr>
          </a:p>
          <a:p>
            <a:pPr marL="228600" lvl="0" indent="0" algn="l" rtl="0">
              <a:lnSpc>
                <a:spcPct val="90000"/>
              </a:lnSpc>
              <a:spcBef>
                <a:spcPts val="1000"/>
              </a:spcBef>
              <a:spcAft>
                <a:spcPts val="0"/>
              </a:spcAft>
              <a:buSzPts val="2400"/>
              <a:buNone/>
            </a:pPr>
            <a:endParaRPr sz="3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3"/>
        <p:cNvGrpSpPr/>
        <p:nvPr/>
      </p:nvGrpSpPr>
      <p:grpSpPr>
        <a:xfrm>
          <a:off x="0" y="0"/>
          <a:ext cx="0" cy="0"/>
          <a:chOff x="0" y="0"/>
          <a:chExt cx="0" cy="0"/>
        </a:xfrm>
      </p:grpSpPr>
      <p:sp>
        <p:nvSpPr>
          <p:cNvPr id="204" name="Google Shape;204;p19"/>
          <p:cNvSpPr txBox="1">
            <a:spLocks noGrp="1"/>
          </p:cNvSpPr>
          <p:nvPr>
            <p:ph type="title"/>
          </p:nvPr>
        </p:nvSpPr>
        <p:spPr>
          <a:xfrm>
            <a:off x="597900" y="437100"/>
            <a:ext cx="8461800" cy="907800"/>
          </a:xfrm>
          <a:prstGeom prst="rect">
            <a:avLst/>
          </a:prstGeom>
          <a:noFill/>
          <a:ln>
            <a:noFill/>
          </a:ln>
        </p:spPr>
        <p:txBody>
          <a:bodyPr spcFirstLastPara="1" wrap="square" lIns="91425" tIns="45700" rIns="91425" bIns="45700" anchor="ctr" anchorCtr="0">
            <a:noAutofit/>
          </a:bodyPr>
          <a:lstStyle/>
          <a:p>
            <a:pPr marL="0" lvl="0" indent="0" rtl="0">
              <a:lnSpc>
                <a:spcPct val="115000"/>
              </a:lnSpc>
              <a:spcBef>
                <a:spcPts val="0"/>
              </a:spcBef>
              <a:spcAft>
                <a:spcPts val="0"/>
              </a:spcAft>
              <a:buClr>
                <a:schemeClr val="dk1"/>
              </a:buClr>
              <a:buSzPts val="1100"/>
              <a:buFont typeface="Arial"/>
              <a:buNone/>
            </a:pPr>
            <a:r>
              <a:rPr lang="en-US" sz="4800" dirty="0">
                <a:solidFill>
                  <a:schemeClr val="bg2"/>
                </a:solidFill>
                <a:latin typeface="Calibre Regular" panose="020B0503030202060203" pitchFamily="34" charset="77"/>
                <a:ea typeface="Arial"/>
                <a:cs typeface="Arial"/>
                <a:sym typeface="Arial"/>
              </a:rPr>
              <a:t>Clients Suitable for Collaborative</a:t>
            </a:r>
            <a:endParaRPr sz="4800" dirty="0">
              <a:solidFill>
                <a:schemeClr val="bg2"/>
              </a:solidFill>
              <a:latin typeface="Calibre Regular" panose="020B0503030202060203" pitchFamily="34" charset="77"/>
              <a:ea typeface="Arial"/>
              <a:cs typeface="Arial"/>
              <a:sym typeface="Arial"/>
            </a:endParaRPr>
          </a:p>
        </p:txBody>
      </p:sp>
      <p:sp>
        <p:nvSpPr>
          <p:cNvPr id="205" name="Google Shape;205;p19"/>
          <p:cNvSpPr txBox="1">
            <a:spLocks noGrp="1"/>
          </p:cNvSpPr>
          <p:nvPr>
            <p:ph type="body" idx="1"/>
          </p:nvPr>
        </p:nvSpPr>
        <p:spPr>
          <a:xfrm>
            <a:off x="597900" y="1344900"/>
            <a:ext cx="10996200" cy="5360700"/>
          </a:xfrm>
          <a:prstGeom prst="rect">
            <a:avLst/>
          </a:prstGeom>
          <a:noFill/>
          <a:ln>
            <a:noFill/>
          </a:ln>
        </p:spPr>
        <p:txBody>
          <a:bodyPr spcFirstLastPara="1" wrap="square" lIns="91425" tIns="45700" rIns="91425" bIns="45700" anchor="t" anchorCtr="0">
            <a:noAutofit/>
          </a:bodyPr>
          <a:lstStyle/>
          <a:p>
            <a:pPr marL="76200" lvl="0" indent="0" algn="l" rtl="0">
              <a:lnSpc>
                <a:spcPct val="150000"/>
              </a:lnSpc>
              <a:spcBef>
                <a:spcPts val="0"/>
              </a:spcBef>
              <a:spcAft>
                <a:spcPts val="0"/>
              </a:spcAft>
              <a:buSzPts val="2400"/>
              <a:buNone/>
            </a:pPr>
            <a:r>
              <a:rPr lang="en-US" sz="3200" b="1" dirty="0">
                <a:solidFill>
                  <a:schemeClr val="accent5"/>
                </a:solidFill>
                <a:latin typeface="Calibre Semibold" panose="020B0503030202060203" pitchFamily="34" charset="77"/>
                <a:ea typeface="Arial"/>
                <a:cs typeface="Arial"/>
                <a:sym typeface="Arial"/>
              </a:rPr>
              <a:t>Clients:</a:t>
            </a:r>
            <a:endParaRPr sz="3200" b="1" dirty="0">
              <a:solidFill>
                <a:schemeClr val="accent5"/>
              </a:solidFill>
              <a:latin typeface="Calibre Semibold" panose="020B0503030202060203" pitchFamily="34" charset="77"/>
            </a:endParaRPr>
          </a:p>
          <a:p>
            <a:pPr marL="457200" lvl="0" indent="-406400" algn="l" rtl="0">
              <a:lnSpc>
                <a:spcPct val="150000"/>
              </a:lnSpc>
              <a:spcBef>
                <a:spcPts val="0"/>
              </a:spcBef>
              <a:spcAft>
                <a:spcPts val="0"/>
              </a:spcAft>
              <a:buClr>
                <a:schemeClr val="accent5"/>
              </a:buClr>
              <a:buSzPts val="2800"/>
              <a:buFont typeface="Calibri"/>
              <a:buChar char="•"/>
            </a:pPr>
            <a:r>
              <a:rPr lang="en-US" dirty="0">
                <a:latin typeface="Calibre Regular" panose="020B0503030202060203" pitchFamily="34" charset="77"/>
                <a:ea typeface="Arial"/>
                <a:cs typeface="Arial"/>
                <a:sym typeface="Arial"/>
              </a:rPr>
              <a:t>Dealing with challenging issues or imbalance of knowledge</a:t>
            </a:r>
            <a:endParaRPr dirty="0">
              <a:latin typeface="Calibre Regular" panose="020B0503030202060203" pitchFamily="34" charset="77"/>
              <a:ea typeface="Arial"/>
              <a:cs typeface="Arial"/>
              <a:sym typeface="Arial"/>
            </a:endParaRPr>
          </a:p>
          <a:p>
            <a:pPr marL="457200" lvl="0" indent="-406400" algn="l" rtl="0">
              <a:lnSpc>
                <a:spcPct val="150000"/>
              </a:lnSpc>
              <a:spcBef>
                <a:spcPts val="1000"/>
              </a:spcBef>
              <a:spcAft>
                <a:spcPts val="0"/>
              </a:spcAft>
              <a:buClr>
                <a:schemeClr val="accent5"/>
              </a:buClr>
              <a:buSzPts val="2800"/>
              <a:buFont typeface="Calibri"/>
              <a:buChar char="•"/>
            </a:pPr>
            <a:r>
              <a:rPr lang="en-US" dirty="0">
                <a:latin typeface="Calibre Regular" panose="020B0503030202060203" pitchFamily="34" charset="77"/>
                <a:ea typeface="Arial"/>
                <a:cs typeface="Arial"/>
                <a:sym typeface="Arial"/>
              </a:rPr>
              <a:t>Who want to maintain privacy</a:t>
            </a:r>
            <a:endParaRPr sz="3200" dirty="0">
              <a:latin typeface="Calibre Regular" panose="020B0503030202060203" pitchFamily="34" charset="77"/>
            </a:endParaRPr>
          </a:p>
          <a:p>
            <a:pPr marL="457200" lvl="0" indent="-406400" algn="l" rtl="0">
              <a:lnSpc>
                <a:spcPct val="150000"/>
              </a:lnSpc>
              <a:spcBef>
                <a:spcPts val="1000"/>
              </a:spcBef>
              <a:spcAft>
                <a:spcPts val="0"/>
              </a:spcAft>
              <a:buClr>
                <a:schemeClr val="accent5"/>
              </a:buClr>
              <a:buSzPts val="2800"/>
              <a:buFont typeface="Calibri"/>
              <a:buChar char="•"/>
            </a:pPr>
            <a:r>
              <a:rPr lang="en-US" dirty="0">
                <a:latin typeface="Calibre Regular" panose="020B0503030202060203" pitchFamily="34" charset="77"/>
                <a:ea typeface="Arial"/>
                <a:cs typeface="Arial"/>
                <a:sym typeface="Arial"/>
              </a:rPr>
              <a:t>Who want to preserve good will </a:t>
            </a:r>
            <a:endParaRPr dirty="0">
              <a:latin typeface="Calibre Regular" panose="020B0503030202060203" pitchFamily="34" charset="77"/>
              <a:ea typeface="Arial"/>
              <a:cs typeface="Arial"/>
              <a:sym typeface="Arial"/>
            </a:endParaRPr>
          </a:p>
          <a:p>
            <a:pPr marL="457200" lvl="0" indent="-406400" algn="l" rtl="0">
              <a:lnSpc>
                <a:spcPct val="150000"/>
              </a:lnSpc>
              <a:spcBef>
                <a:spcPts val="1000"/>
              </a:spcBef>
              <a:spcAft>
                <a:spcPts val="0"/>
              </a:spcAft>
              <a:buClr>
                <a:schemeClr val="accent5"/>
              </a:buClr>
              <a:buSzPts val="2800"/>
              <a:buFont typeface="Calibri"/>
              <a:buChar char="•"/>
            </a:pPr>
            <a:r>
              <a:rPr lang="en-US" dirty="0">
                <a:latin typeface="Calibre Regular" panose="020B0503030202060203" pitchFamily="34" charset="77"/>
                <a:ea typeface="Arial"/>
                <a:cs typeface="Arial"/>
                <a:sym typeface="Arial"/>
              </a:rPr>
              <a:t>Who want to remain connected to each other’s friends, family, and professional networks</a:t>
            </a:r>
            <a:endParaRPr dirty="0">
              <a:latin typeface="Calibre Regular" panose="020B0503030202060203" pitchFamily="34" charset="77"/>
              <a:ea typeface="Arial"/>
              <a:cs typeface="Arial"/>
              <a:sym typeface="Arial"/>
            </a:endParaRPr>
          </a:p>
          <a:p>
            <a:pPr marL="457200" lvl="0" indent="-406400" algn="l" rtl="0">
              <a:lnSpc>
                <a:spcPct val="150000"/>
              </a:lnSpc>
              <a:spcBef>
                <a:spcPts val="1000"/>
              </a:spcBef>
              <a:spcAft>
                <a:spcPts val="0"/>
              </a:spcAft>
              <a:buClr>
                <a:schemeClr val="accent5"/>
              </a:buClr>
              <a:buSzPts val="2800"/>
              <a:buFont typeface="Calibri"/>
              <a:buChar char="•"/>
            </a:pPr>
            <a:r>
              <a:rPr lang="en-US" dirty="0">
                <a:latin typeface="Calibre Regular" panose="020B0503030202060203" pitchFamily="34" charset="77"/>
                <a:ea typeface="Arial"/>
                <a:cs typeface="Arial"/>
                <a:sym typeface="Arial"/>
              </a:rPr>
              <a:t>Unable to reach high-quality settlement on their own</a:t>
            </a:r>
            <a:endParaRPr dirty="0">
              <a:latin typeface="Calibre Regular" panose="020B0503030202060203" pitchFamily="34" charset="77"/>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9"/>
        <p:cNvGrpSpPr/>
        <p:nvPr/>
      </p:nvGrpSpPr>
      <p:grpSpPr>
        <a:xfrm>
          <a:off x="0" y="0"/>
          <a:ext cx="0" cy="0"/>
          <a:chOff x="0" y="0"/>
          <a:chExt cx="0" cy="0"/>
        </a:xfrm>
      </p:grpSpPr>
      <p:sp>
        <p:nvSpPr>
          <p:cNvPr id="210" name="Google Shape;210;p20"/>
          <p:cNvSpPr txBox="1">
            <a:spLocks noGrp="1"/>
          </p:cNvSpPr>
          <p:nvPr>
            <p:ph type="title"/>
          </p:nvPr>
        </p:nvSpPr>
        <p:spPr>
          <a:xfrm>
            <a:off x="702734" y="625459"/>
            <a:ext cx="6849533" cy="1437125"/>
          </a:xfrm>
          <a:prstGeom prst="rect">
            <a:avLst/>
          </a:prstGeom>
          <a:solidFill>
            <a:schemeClr val="bg1">
              <a:alpha val="80240"/>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000" b="1" dirty="0">
                <a:solidFill>
                  <a:schemeClr val="bg2"/>
                </a:solidFill>
                <a:latin typeface="Calibre Semibold" panose="020B0503030202060203" pitchFamily="34" charset="77"/>
                <a:ea typeface="Arial"/>
                <a:cs typeface="Arial"/>
                <a:sym typeface="Arial"/>
              </a:rPr>
              <a:t>Benefits of Collaborative </a:t>
            </a:r>
            <a:br>
              <a:rPr lang="en-US" sz="4000" b="1" dirty="0">
                <a:solidFill>
                  <a:schemeClr val="bg2"/>
                </a:solidFill>
                <a:latin typeface="Calibre Semibold" panose="020B0503030202060203" pitchFamily="34" charset="77"/>
                <a:ea typeface="Arial"/>
                <a:cs typeface="Arial"/>
                <a:sym typeface="Arial"/>
              </a:rPr>
            </a:br>
            <a:r>
              <a:rPr lang="en-US" sz="4000" b="1" dirty="0">
                <a:solidFill>
                  <a:schemeClr val="bg2"/>
                </a:solidFill>
                <a:latin typeface="Calibre Semibold" panose="020B0503030202060203" pitchFamily="34" charset="77"/>
                <a:ea typeface="Arial"/>
                <a:cs typeface="Arial"/>
                <a:sym typeface="Arial"/>
              </a:rPr>
              <a:t>Practice for Professionals</a:t>
            </a:r>
            <a:endParaRPr sz="4000" b="1" dirty="0">
              <a:solidFill>
                <a:schemeClr val="bg2"/>
              </a:solidFill>
              <a:latin typeface="Calibre Semibold" panose="020B0503030202060203" pitchFamily="34" charset="77"/>
              <a:ea typeface="Arial"/>
              <a:cs typeface="Arial"/>
              <a:sym typeface="Arial"/>
            </a:endParaRPr>
          </a:p>
        </p:txBody>
      </p:sp>
      <p:sp>
        <p:nvSpPr>
          <p:cNvPr id="211" name="Google Shape;211;p20"/>
          <p:cNvSpPr txBox="1">
            <a:spLocks noGrp="1"/>
          </p:cNvSpPr>
          <p:nvPr>
            <p:ph type="body" idx="4294967295"/>
          </p:nvPr>
        </p:nvSpPr>
        <p:spPr>
          <a:xfrm>
            <a:off x="702734" y="2201332"/>
            <a:ext cx="6849533" cy="4419600"/>
          </a:xfrm>
          <a:prstGeom prst="rect">
            <a:avLst/>
          </a:prstGeom>
          <a:solidFill>
            <a:schemeClr val="bg1">
              <a:alpha val="80000"/>
            </a:schemeClr>
          </a:solidFill>
          <a:ln>
            <a:noFill/>
          </a:ln>
        </p:spPr>
        <p:txBody>
          <a:bodyPr spcFirstLastPara="1" wrap="square" lIns="91425" tIns="45700" rIns="91425" bIns="45700" anchor="ctr" anchorCtr="0">
            <a:noAutofit/>
          </a:bodyPr>
          <a:lstStyle/>
          <a:p>
            <a:pPr marL="457200" lvl="0" indent="-381000" algn="l" rtl="0">
              <a:lnSpc>
                <a:spcPct val="100000"/>
              </a:lnSpc>
              <a:spcBef>
                <a:spcPts val="0"/>
              </a:spcBef>
              <a:spcAft>
                <a:spcPts val="0"/>
              </a:spcAft>
              <a:buClr>
                <a:schemeClr val="accent5"/>
              </a:buClr>
              <a:buSzPts val="2400"/>
              <a:buFont typeface="Arial"/>
              <a:buChar char="●"/>
            </a:pPr>
            <a:r>
              <a:rPr lang="en-US" dirty="0">
                <a:latin typeface="Calibre Regular" panose="020B0503030202060203" pitchFamily="34" charset="77"/>
                <a:ea typeface="Arial"/>
                <a:cs typeface="Arial"/>
                <a:sym typeface="Arial"/>
              </a:rPr>
              <a:t>Provides time and space for thoughtful, </a:t>
            </a:r>
            <a:br>
              <a:rPr lang="en-US" dirty="0">
                <a:latin typeface="Calibre Regular" panose="020B0503030202060203" pitchFamily="34" charset="77"/>
                <a:ea typeface="Arial"/>
                <a:cs typeface="Arial"/>
                <a:sym typeface="Arial"/>
              </a:rPr>
            </a:br>
            <a:r>
              <a:rPr lang="en-US" dirty="0">
                <a:latin typeface="Calibre Regular" panose="020B0503030202060203" pitchFamily="34" charset="77"/>
                <a:ea typeface="Arial"/>
                <a:cs typeface="Arial"/>
                <a:sym typeface="Arial"/>
              </a:rPr>
              <a:t>creative, high-quality work product</a:t>
            </a:r>
            <a:endParaRPr dirty="0">
              <a:latin typeface="Calibre Regular" panose="020B0503030202060203" pitchFamily="34" charset="77"/>
              <a:ea typeface="Arial"/>
              <a:cs typeface="Arial"/>
              <a:sym typeface="Arial"/>
            </a:endParaRPr>
          </a:p>
          <a:p>
            <a:pPr marL="457200" lvl="0" indent="-381000" algn="l" rtl="0">
              <a:lnSpc>
                <a:spcPct val="100000"/>
              </a:lnSpc>
              <a:spcBef>
                <a:spcPts val="0"/>
              </a:spcBef>
              <a:spcAft>
                <a:spcPts val="0"/>
              </a:spcAft>
              <a:buClr>
                <a:schemeClr val="accent5"/>
              </a:buClr>
              <a:buSzPts val="2400"/>
              <a:buChar char="●"/>
            </a:pPr>
            <a:r>
              <a:rPr lang="en-US" dirty="0">
                <a:latin typeface="Calibre Regular" panose="020B0503030202060203" pitchFamily="34" charset="77"/>
                <a:ea typeface="Arial"/>
                <a:cs typeface="Arial"/>
                <a:sym typeface="Arial"/>
              </a:rPr>
              <a:t>Less stress/greater satisfaction</a:t>
            </a:r>
            <a:endParaRPr dirty="0">
              <a:latin typeface="Calibre Regular" panose="020B0503030202060203" pitchFamily="34" charset="77"/>
              <a:ea typeface="Arial"/>
              <a:cs typeface="Arial"/>
              <a:sym typeface="Arial"/>
            </a:endParaRPr>
          </a:p>
          <a:p>
            <a:pPr marL="457200" lvl="0" indent="-381000" algn="l" rtl="0">
              <a:lnSpc>
                <a:spcPct val="100000"/>
              </a:lnSpc>
              <a:spcBef>
                <a:spcPts val="0"/>
              </a:spcBef>
              <a:spcAft>
                <a:spcPts val="0"/>
              </a:spcAft>
              <a:buClr>
                <a:schemeClr val="accent5"/>
              </a:buClr>
              <a:buSzPts val="2400"/>
              <a:buChar char="●"/>
            </a:pPr>
            <a:r>
              <a:rPr lang="en-US" dirty="0">
                <a:latin typeface="Calibre Regular" panose="020B0503030202060203" pitchFamily="34" charset="77"/>
                <a:ea typeface="Arial"/>
                <a:cs typeface="Arial"/>
                <a:sym typeface="Arial"/>
              </a:rPr>
              <a:t>Greater ability to set work schedule</a:t>
            </a:r>
            <a:endParaRPr dirty="0">
              <a:latin typeface="Calibre Regular" panose="020B0503030202060203" pitchFamily="34" charset="77"/>
              <a:ea typeface="Arial"/>
              <a:cs typeface="Arial"/>
              <a:sym typeface="Arial"/>
            </a:endParaRPr>
          </a:p>
          <a:p>
            <a:pPr marL="457200" lvl="0" indent="-381000" algn="l" rtl="0">
              <a:lnSpc>
                <a:spcPct val="100000"/>
              </a:lnSpc>
              <a:spcBef>
                <a:spcPts val="0"/>
              </a:spcBef>
              <a:spcAft>
                <a:spcPts val="0"/>
              </a:spcAft>
              <a:buClr>
                <a:schemeClr val="accent5"/>
              </a:buClr>
              <a:buSzPts val="2400"/>
              <a:buChar char="●"/>
            </a:pPr>
            <a:r>
              <a:rPr lang="en-US" dirty="0">
                <a:latin typeface="Calibre Regular" panose="020B0503030202060203" pitchFamily="34" charset="77"/>
                <a:ea typeface="Arial"/>
                <a:cs typeface="Arial"/>
                <a:sym typeface="Arial"/>
              </a:rPr>
              <a:t>Fosters the development of satisfying </a:t>
            </a:r>
            <a:br>
              <a:rPr lang="en-US" dirty="0">
                <a:latin typeface="Calibre Regular" panose="020B0503030202060203" pitchFamily="34" charset="77"/>
                <a:ea typeface="Arial"/>
                <a:cs typeface="Arial"/>
                <a:sym typeface="Arial"/>
              </a:rPr>
            </a:br>
            <a:r>
              <a:rPr lang="en-US" dirty="0">
                <a:latin typeface="Calibre Regular" panose="020B0503030202060203" pitchFamily="34" charset="77"/>
                <a:ea typeface="Arial"/>
                <a:cs typeface="Arial"/>
                <a:sym typeface="Arial"/>
              </a:rPr>
              <a:t>relationships with other professionals</a:t>
            </a:r>
            <a:endParaRPr dirty="0">
              <a:latin typeface="Calibre Regular" panose="020B0503030202060203" pitchFamily="34" charset="77"/>
              <a:ea typeface="Arial"/>
              <a:cs typeface="Arial"/>
              <a:sym typeface="Arial"/>
            </a:endParaRPr>
          </a:p>
          <a:p>
            <a:pPr marL="457200" lvl="0" indent="-381000" algn="l" rtl="0">
              <a:lnSpc>
                <a:spcPct val="100000"/>
              </a:lnSpc>
              <a:spcBef>
                <a:spcPts val="0"/>
              </a:spcBef>
              <a:spcAft>
                <a:spcPts val="0"/>
              </a:spcAft>
              <a:buClr>
                <a:schemeClr val="accent5"/>
              </a:buClr>
              <a:buSzPts val="2400"/>
              <a:buChar char="●"/>
            </a:pPr>
            <a:r>
              <a:rPr lang="en-US" dirty="0">
                <a:latin typeface="Calibre Regular" panose="020B0503030202060203" pitchFamily="34" charset="77"/>
                <a:ea typeface="Arial"/>
                <a:cs typeface="Arial"/>
                <a:sym typeface="Arial"/>
              </a:rPr>
              <a:t>Deeply satisfying case outcomes for </a:t>
            </a:r>
            <a:br>
              <a:rPr lang="en-US" dirty="0">
                <a:latin typeface="Calibre Regular" panose="020B0503030202060203" pitchFamily="34" charset="77"/>
                <a:ea typeface="Arial"/>
                <a:cs typeface="Arial"/>
                <a:sym typeface="Arial"/>
              </a:rPr>
            </a:br>
            <a:r>
              <a:rPr lang="en-US" dirty="0">
                <a:latin typeface="Calibre Regular" panose="020B0503030202060203" pitchFamily="34" charset="77"/>
                <a:ea typeface="Arial"/>
                <a:cs typeface="Arial"/>
                <a:sym typeface="Arial"/>
              </a:rPr>
              <a:t>clients and professionals</a:t>
            </a:r>
            <a:endParaRPr dirty="0">
              <a:latin typeface="Calibre Regular" panose="020B0503030202060203" pitchFamily="34" charset="77"/>
              <a:ea typeface="Arial"/>
              <a:cs typeface="Arial"/>
              <a:sym typeface="Arial"/>
            </a:endParaRPr>
          </a:p>
          <a:p>
            <a:pPr marL="457200" lvl="0" indent="-381000" algn="l" rtl="0">
              <a:lnSpc>
                <a:spcPct val="100000"/>
              </a:lnSpc>
              <a:spcBef>
                <a:spcPts val="0"/>
              </a:spcBef>
              <a:spcAft>
                <a:spcPts val="0"/>
              </a:spcAft>
              <a:buClr>
                <a:schemeClr val="accent5"/>
              </a:buClr>
              <a:buSzPts val="2400"/>
              <a:buChar char="●"/>
            </a:pPr>
            <a:r>
              <a:rPr lang="en-US" dirty="0">
                <a:latin typeface="Calibre Regular" panose="020B0503030202060203" pitchFamily="34" charset="77"/>
                <a:ea typeface="Arial"/>
                <a:cs typeface="Arial"/>
                <a:sym typeface="Arial"/>
              </a:rPr>
              <a:t>Professional fees are paid (no collections)</a:t>
            </a:r>
            <a:endParaRPr dirty="0">
              <a:latin typeface="Calibre Regular" panose="020B0503030202060203" pitchFamily="34" charset="77"/>
              <a:ea typeface="Arial"/>
              <a:cs typeface="Arial"/>
              <a:sym typeface="Arial"/>
            </a:endParaRPr>
          </a:p>
        </p:txBody>
      </p:sp>
      <p:sp>
        <p:nvSpPr>
          <p:cNvPr id="212" name="Google Shape;212;p20"/>
          <p:cNvSpPr txBox="1"/>
          <p:nvPr/>
        </p:nvSpPr>
        <p:spPr>
          <a:xfrm>
            <a:off x="10398034" y="757646"/>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6"/>
          <p:cNvSpPr txBox="1">
            <a:spLocks noGrp="1"/>
          </p:cNvSpPr>
          <p:nvPr>
            <p:ph type="title"/>
          </p:nvPr>
        </p:nvSpPr>
        <p:spPr>
          <a:xfrm>
            <a:off x="618186" y="262094"/>
            <a:ext cx="9897414"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SzPts val="1800"/>
              <a:buNone/>
            </a:pPr>
            <a:r>
              <a:rPr lang="en-US" sz="6000" dirty="0">
                <a:solidFill>
                  <a:schemeClr val="accent6"/>
                </a:solidFill>
                <a:latin typeface="Calibre Regular" panose="020B0503030202060203" pitchFamily="34" charset="77"/>
              </a:rPr>
              <a:t>Ask your clients:</a:t>
            </a:r>
            <a:endParaRPr sz="6000" dirty="0">
              <a:solidFill>
                <a:schemeClr val="accent6"/>
              </a:solidFill>
              <a:latin typeface="Calibre Regular" panose="020B0503030202060203" pitchFamily="34" charset="77"/>
            </a:endParaRPr>
          </a:p>
        </p:txBody>
      </p:sp>
      <p:pic>
        <p:nvPicPr>
          <p:cNvPr id="3" name="Picture 2">
            <a:extLst>
              <a:ext uri="{FF2B5EF4-FFF2-40B4-BE49-F238E27FC236}">
                <a16:creationId xmlns:a16="http://schemas.microsoft.com/office/drawing/2014/main" id="{CCE141FF-8685-854E-BF7E-0124857E39D7}"/>
              </a:ext>
              <a:ext uri="{C183D7F6-B498-43B3-948B-1728B52AA6E4}">
                <adec:decorative xmlns:adec="http://schemas.microsoft.com/office/drawing/2017/decorative" val="0"/>
              </a:ext>
            </a:extLst>
          </p:cNvPr>
          <p:cNvPicPr>
            <a:picLocks noChangeAspect="1"/>
          </p:cNvPicPr>
          <p:nvPr/>
        </p:nvPicPr>
        <p:blipFill rotWithShape="1">
          <a:blip r:embed="rId3">
            <a:alphaModFix amt="78000"/>
          </a:blip>
          <a:srcRect t="5990" r="9056" b="18069"/>
          <a:stretch/>
        </p:blipFill>
        <p:spPr>
          <a:xfrm>
            <a:off x="517302" y="2015067"/>
            <a:ext cx="9693498" cy="5418667"/>
          </a:xfrm>
          <a:prstGeom prst="rect">
            <a:avLst/>
          </a:prstGeom>
          <a:effectLst>
            <a:softEdge rad="635000"/>
          </a:effectLst>
        </p:spPr>
      </p:pic>
      <p:sp>
        <p:nvSpPr>
          <p:cNvPr id="108" name="Google Shape;108;p36"/>
          <p:cNvSpPr txBox="1">
            <a:spLocks noGrp="1"/>
          </p:cNvSpPr>
          <p:nvPr>
            <p:ph type="body" idx="1"/>
          </p:nvPr>
        </p:nvSpPr>
        <p:spPr>
          <a:xfrm>
            <a:off x="517302" y="1258568"/>
            <a:ext cx="8420636" cy="1605779"/>
          </a:xfrm>
          <a:prstGeom prst="rect">
            <a:avLst/>
          </a:prstGeom>
          <a:noFill/>
          <a:ln>
            <a:noFill/>
          </a:ln>
        </p:spPr>
        <p:txBody>
          <a:bodyPr spcFirstLastPara="1" wrap="square" lIns="91425" tIns="45700" rIns="91425" bIns="45700" anchor="t" anchorCtr="0">
            <a:noAutofit/>
          </a:bodyPr>
          <a:lstStyle/>
          <a:p>
            <a:pPr marL="114300" lvl="0" indent="0" rtl="0">
              <a:lnSpc>
                <a:spcPct val="90000"/>
              </a:lnSpc>
              <a:spcBef>
                <a:spcPts val="1000"/>
              </a:spcBef>
              <a:spcAft>
                <a:spcPts val="0"/>
              </a:spcAft>
              <a:buSzPts val="1800"/>
              <a:buNone/>
            </a:pPr>
            <a:r>
              <a:rPr lang="en-US" sz="4000" dirty="0">
                <a:solidFill>
                  <a:schemeClr val="tx1">
                    <a:lumMod val="65000"/>
                    <a:lumOff val="35000"/>
                  </a:schemeClr>
                </a:solidFill>
                <a:latin typeface="Calibre Regular" panose="020B0503030202060203" pitchFamily="34" charset="77"/>
              </a:rPr>
              <a:t>How do they want their children to tell </a:t>
            </a:r>
            <a:br>
              <a:rPr lang="en-US" sz="4000" dirty="0">
                <a:solidFill>
                  <a:schemeClr val="tx1">
                    <a:lumMod val="65000"/>
                    <a:lumOff val="35000"/>
                  </a:schemeClr>
                </a:solidFill>
                <a:latin typeface="Calibre Regular" panose="020B0503030202060203" pitchFamily="34" charset="77"/>
              </a:rPr>
            </a:br>
            <a:r>
              <a:rPr lang="en-US" sz="4000" dirty="0">
                <a:solidFill>
                  <a:schemeClr val="tx1">
                    <a:lumMod val="65000"/>
                    <a:lumOff val="35000"/>
                  </a:schemeClr>
                </a:solidFill>
                <a:latin typeface="Calibre Regular" panose="020B0503030202060203" pitchFamily="34" charset="77"/>
              </a:rPr>
              <a:t>the story of their divorce?</a:t>
            </a:r>
            <a:endParaRPr sz="2000" dirty="0">
              <a:solidFill>
                <a:schemeClr val="tx1">
                  <a:lumMod val="65000"/>
                  <a:lumOff val="35000"/>
                </a:schemeClr>
              </a:solidFill>
              <a:latin typeface="Calibre Regular" panose="020B0503030202060203" pitchFamily="34"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5544"/>
            <a:lum/>
          </a:blip>
          <a:srcRect/>
          <a:stretch>
            <a:fillRect t="-15000" b="-15000"/>
          </a:stretch>
        </a:blipFill>
        <a:effectLst/>
      </p:bgPr>
    </p:bg>
    <p:spTree>
      <p:nvGrpSpPr>
        <p:cNvPr id="1" name="Shape 216"/>
        <p:cNvGrpSpPr/>
        <p:nvPr/>
      </p:nvGrpSpPr>
      <p:grpSpPr>
        <a:xfrm>
          <a:off x="0" y="0"/>
          <a:ext cx="0" cy="0"/>
          <a:chOff x="0" y="0"/>
          <a:chExt cx="0" cy="0"/>
        </a:xfrm>
      </p:grpSpPr>
      <p:sp>
        <p:nvSpPr>
          <p:cNvPr id="217" name="Google Shape;217;p39"/>
          <p:cNvSpPr txBox="1">
            <a:spLocks noGrp="1"/>
          </p:cNvSpPr>
          <p:nvPr>
            <p:ph type="title"/>
          </p:nvPr>
        </p:nvSpPr>
        <p:spPr>
          <a:xfrm>
            <a:off x="785285" y="688975"/>
            <a:ext cx="6208182" cy="1325563"/>
          </a:xfrm>
          <a:prstGeom prst="rect">
            <a:avLst/>
          </a:prstGeom>
          <a:solidFill>
            <a:srgbClr val="FFFFFF">
              <a:alpha val="69000"/>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4000" b="1" dirty="0">
                <a:solidFill>
                  <a:schemeClr val="bg2"/>
                </a:solidFill>
                <a:latin typeface="Calibre Semibold" panose="020B0503030202060203" pitchFamily="34" charset="77"/>
              </a:rPr>
              <a:t>How to become a Collaborative Professional</a:t>
            </a:r>
            <a:endParaRPr sz="4000" b="1" dirty="0">
              <a:solidFill>
                <a:schemeClr val="bg2"/>
              </a:solidFill>
              <a:latin typeface="Calibre Semibold" panose="020B0503030202060203" pitchFamily="34" charset="77"/>
            </a:endParaRPr>
          </a:p>
        </p:txBody>
      </p:sp>
      <p:sp>
        <p:nvSpPr>
          <p:cNvPr id="218" name="Google Shape;218;p39"/>
          <p:cNvSpPr txBox="1">
            <a:spLocks noGrp="1"/>
          </p:cNvSpPr>
          <p:nvPr>
            <p:ph type="body" idx="1"/>
          </p:nvPr>
        </p:nvSpPr>
        <p:spPr>
          <a:xfrm>
            <a:off x="785285" y="2133600"/>
            <a:ext cx="6208182" cy="3217332"/>
          </a:xfrm>
          <a:prstGeom prst="rect">
            <a:avLst/>
          </a:prstGeom>
          <a:solidFill>
            <a:srgbClr val="FFFFFF">
              <a:alpha val="70000"/>
            </a:srgbClr>
          </a:solidFill>
          <a:ln>
            <a:noFill/>
          </a:ln>
        </p:spPr>
        <p:txBody>
          <a:bodyPr spcFirstLastPara="1" wrap="square" lIns="91425" tIns="45700" rIns="91425" bIns="45700" anchor="t" anchorCtr="0">
            <a:noAutofit/>
          </a:bodyPr>
          <a:lstStyle/>
          <a:p>
            <a:pPr lvl="0" algn="l" rtl="0">
              <a:lnSpc>
                <a:spcPct val="100000"/>
              </a:lnSpc>
              <a:spcBef>
                <a:spcPts val="100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rPr>
              <a:t>Introductory Collaborative Training </a:t>
            </a:r>
            <a:endParaRPr dirty="0">
              <a:latin typeface="Calibre Regular" panose="020B0503030202060203" pitchFamily="34" charset="77"/>
            </a:endParaRPr>
          </a:p>
          <a:p>
            <a:pPr lvl="0" algn="l" rtl="0">
              <a:lnSpc>
                <a:spcPct val="100000"/>
              </a:lnSpc>
              <a:spcBef>
                <a:spcPts val="100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rPr>
              <a:t>40 hours of mediation training </a:t>
            </a:r>
            <a:endParaRPr dirty="0">
              <a:latin typeface="Calibre Regular" panose="020B0503030202060203" pitchFamily="34" charset="77"/>
            </a:endParaRPr>
          </a:p>
          <a:p>
            <a:pPr lvl="0" algn="l" rtl="0">
              <a:lnSpc>
                <a:spcPct val="100000"/>
              </a:lnSpc>
              <a:spcBef>
                <a:spcPts val="100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rPr>
              <a:t>Join a practice group</a:t>
            </a:r>
            <a:endParaRPr dirty="0">
              <a:latin typeface="Calibre Regular" panose="020B0503030202060203" pitchFamily="34" charset="77"/>
            </a:endParaRPr>
          </a:p>
          <a:p>
            <a:pPr lvl="0" algn="l" rtl="0">
              <a:lnSpc>
                <a:spcPct val="100000"/>
              </a:lnSpc>
              <a:spcBef>
                <a:spcPts val="1000"/>
              </a:spcBef>
              <a:spcAft>
                <a:spcPts val="0"/>
              </a:spcAft>
              <a:buClr>
                <a:schemeClr val="accent5"/>
              </a:buClr>
              <a:buSzPct val="120000"/>
              <a:buFont typeface="Arial" panose="020B0604020202020204" pitchFamily="34" charset="0"/>
              <a:buChar char="•"/>
            </a:pPr>
            <a:r>
              <a:rPr lang="en-US" dirty="0">
                <a:latin typeface="Calibre Regular" panose="020B0503030202060203" pitchFamily="34" charset="77"/>
              </a:rPr>
              <a:t>Other requirements in the IACP Standards and Ethics</a:t>
            </a:r>
            <a:endParaRPr dirty="0">
              <a:latin typeface="Calibre Regular" panose="020B0503030202060203" pitchFamily="34" charset="77"/>
            </a:endParaRPr>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100000"/>
                <a:alpha val="39000"/>
              </a:schemeClr>
            </a:gs>
            <a:gs pos="100000">
              <a:schemeClr val="bg1">
                <a:lumMod val="66460"/>
              </a:schemeClr>
            </a:gs>
          </a:gsLst>
          <a:lin ang="5400000" scaled="1"/>
        </a:gradFill>
        <a:effectLst/>
      </p:bgPr>
    </p:bg>
    <p:spTree>
      <p:nvGrpSpPr>
        <p:cNvPr id="1" name="Shape 222"/>
        <p:cNvGrpSpPr/>
        <p:nvPr/>
      </p:nvGrpSpPr>
      <p:grpSpPr>
        <a:xfrm>
          <a:off x="0" y="0"/>
          <a:ext cx="0" cy="0"/>
          <a:chOff x="0" y="0"/>
          <a:chExt cx="0" cy="0"/>
        </a:xfrm>
      </p:grpSpPr>
      <p:sp>
        <p:nvSpPr>
          <p:cNvPr id="223" name="Google Shape;223;p21"/>
          <p:cNvSpPr txBox="1">
            <a:spLocks noGrp="1"/>
          </p:cNvSpPr>
          <p:nvPr>
            <p:ph type="body" idx="2"/>
          </p:nvPr>
        </p:nvSpPr>
        <p:spPr>
          <a:xfrm>
            <a:off x="1195350" y="3302001"/>
            <a:ext cx="9801300" cy="1980533"/>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1000"/>
              </a:spcBef>
              <a:spcAft>
                <a:spcPts val="0"/>
              </a:spcAft>
              <a:buSzPts val="1800"/>
              <a:buNone/>
            </a:pPr>
            <a:r>
              <a:rPr lang="en-US" sz="3600" dirty="0">
                <a:solidFill>
                  <a:schemeClr val="bg2"/>
                </a:solidFill>
                <a:latin typeface="Calibre Regular" panose="020B0503030202060203" pitchFamily="34" charset="77"/>
              </a:rPr>
              <a:t>International Academy of Collaborative Professionals</a:t>
            </a:r>
            <a:endParaRPr dirty="0">
              <a:solidFill>
                <a:schemeClr val="bg2"/>
              </a:solidFill>
              <a:latin typeface="Calibre Regular" panose="020B0503030202060203" pitchFamily="34" charset="77"/>
            </a:endParaRPr>
          </a:p>
          <a:p>
            <a:pPr marL="0" lvl="0" indent="0" algn="ctr" rtl="0">
              <a:lnSpc>
                <a:spcPct val="150000"/>
              </a:lnSpc>
              <a:spcBef>
                <a:spcPts val="1000"/>
              </a:spcBef>
              <a:spcAft>
                <a:spcPts val="0"/>
              </a:spcAft>
              <a:buSzPts val="1800"/>
              <a:buNone/>
            </a:pPr>
            <a:r>
              <a:rPr lang="en-US" sz="3200" u="sng" dirty="0" err="1">
                <a:solidFill>
                  <a:schemeClr val="bg2"/>
                </a:solidFill>
                <a:latin typeface="Calibre Regular" panose="020B0503030202060203" pitchFamily="34" charset="77"/>
              </a:rPr>
              <a:t>www.collaborativepractice.com</a:t>
            </a:r>
            <a:endParaRPr sz="3200" u="sng" dirty="0">
              <a:solidFill>
                <a:schemeClr val="bg2"/>
              </a:solidFill>
              <a:latin typeface="Calibre Regular" panose="020B0503030202060203" pitchFamily="34" charset="77"/>
            </a:endParaRPr>
          </a:p>
        </p:txBody>
      </p:sp>
      <p:pic>
        <p:nvPicPr>
          <p:cNvPr id="3" name="Picture 2">
            <a:extLst>
              <a:ext uri="{FF2B5EF4-FFF2-40B4-BE49-F238E27FC236}">
                <a16:creationId xmlns:a16="http://schemas.microsoft.com/office/drawing/2014/main" id="{B955B7E3-9DAC-1F42-B9E5-02BCDF726E20}"/>
              </a:ext>
            </a:extLst>
          </p:cNvPr>
          <p:cNvPicPr>
            <a:picLocks noChangeAspect="1"/>
          </p:cNvPicPr>
          <p:nvPr/>
        </p:nvPicPr>
        <p:blipFill>
          <a:blip r:embed="rId3"/>
          <a:stretch>
            <a:fillRect/>
          </a:stretch>
        </p:blipFill>
        <p:spPr>
          <a:xfrm>
            <a:off x="2994025" y="2442979"/>
            <a:ext cx="6203950" cy="7906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Google Shape;114;p37"/>
          <p:cNvSpPr txBox="1">
            <a:spLocks noGrp="1"/>
          </p:cNvSpPr>
          <p:nvPr>
            <p:ph type="body" idx="1"/>
          </p:nvPr>
        </p:nvSpPr>
        <p:spPr>
          <a:xfrm>
            <a:off x="601373" y="1211594"/>
            <a:ext cx="10515600" cy="1325564"/>
          </a:xfrm>
          <a:prstGeom prst="rect">
            <a:avLst/>
          </a:prstGeom>
          <a:noFill/>
          <a:ln>
            <a:noFill/>
          </a:ln>
        </p:spPr>
        <p:txBody>
          <a:bodyPr spcFirstLastPara="1" wrap="square" lIns="91425" tIns="45700" rIns="91425" bIns="45700" anchor="t" anchorCtr="0">
            <a:noAutofit/>
          </a:bodyPr>
          <a:lstStyle/>
          <a:p>
            <a:pPr marL="114300" lvl="0" indent="0" rtl="0">
              <a:lnSpc>
                <a:spcPct val="90000"/>
              </a:lnSpc>
              <a:spcBef>
                <a:spcPts val="1000"/>
              </a:spcBef>
              <a:spcAft>
                <a:spcPts val="0"/>
              </a:spcAft>
              <a:buSzPts val="1800"/>
              <a:buNone/>
            </a:pPr>
            <a:r>
              <a:rPr lang="en-US" sz="4000" dirty="0">
                <a:solidFill>
                  <a:schemeClr val="tx1">
                    <a:lumMod val="65000"/>
                    <a:lumOff val="35000"/>
                  </a:schemeClr>
                </a:solidFill>
                <a:latin typeface="Calibre Regular" panose="020B0503030202060203" pitchFamily="34" charset="77"/>
              </a:rPr>
              <a:t>A peaceful way to restructure families</a:t>
            </a:r>
            <a:endParaRPr sz="4000" dirty="0">
              <a:solidFill>
                <a:schemeClr val="tx1">
                  <a:lumMod val="65000"/>
                  <a:lumOff val="35000"/>
                </a:schemeClr>
              </a:solidFill>
              <a:latin typeface="Calibre Regular" panose="020B0503030202060203" pitchFamily="34" charset="77"/>
            </a:endParaRPr>
          </a:p>
        </p:txBody>
      </p:sp>
      <p:sp>
        <p:nvSpPr>
          <p:cNvPr id="4" name="Google Shape;107;p36">
            <a:extLst>
              <a:ext uri="{FF2B5EF4-FFF2-40B4-BE49-F238E27FC236}">
                <a16:creationId xmlns:a16="http://schemas.microsoft.com/office/drawing/2014/main" id="{878F8FF5-47B7-4942-949B-A07F15A1B478}"/>
              </a:ext>
            </a:extLst>
          </p:cNvPr>
          <p:cNvSpPr txBox="1">
            <a:spLocks/>
          </p:cNvSpPr>
          <p:nvPr/>
        </p:nvSpPr>
        <p:spPr>
          <a:xfrm>
            <a:off x="618186" y="262094"/>
            <a:ext cx="9897414"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6000" dirty="0">
                <a:solidFill>
                  <a:schemeClr val="accent6"/>
                </a:solidFill>
                <a:latin typeface="Calibre Regular" panose="020B0503030202060203" pitchFamily="34" charset="77"/>
              </a:rPr>
              <a:t>Collaborative Practice:</a:t>
            </a:r>
          </a:p>
        </p:txBody>
      </p:sp>
      <p:pic>
        <p:nvPicPr>
          <p:cNvPr id="5" name="Online Media 4" descr="Why People Are Choosing Collaborative Divorce (global)">
            <a:hlinkClick r:id="" action="ppaction://media"/>
            <a:extLst>
              <a:ext uri="{FF2B5EF4-FFF2-40B4-BE49-F238E27FC236}">
                <a16:creationId xmlns:a16="http://schemas.microsoft.com/office/drawing/2014/main" id="{903810BC-8B83-594A-848E-7F1B6EF79434}"/>
              </a:ext>
            </a:extLst>
          </p:cNvPr>
          <p:cNvPicPr>
            <a:picLocks noRot="1" noChangeAspect="1"/>
          </p:cNvPicPr>
          <p:nvPr>
            <a:videoFile r:link="rId1"/>
          </p:nvPr>
        </p:nvPicPr>
        <p:blipFill>
          <a:blip r:embed="rId4"/>
          <a:stretch>
            <a:fillRect/>
          </a:stretch>
        </p:blipFill>
        <p:spPr>
          <a:xfrm>
            <a:off x="1498838" y="2116667"/>
            <a:ext cx="7963090" cy="4479239"/>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569832" y="405701"/>
            <a:ext cx="8278500" cy="1670487"/>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6000"/>
              <a:buFont typeface="Calibri"/>
              <a:buNone/>
            </a:pPr>
            <a:r>
              <a:rPr lang="en-US" sz="5400" dirty="0">
                <a:solidFill>
                  <a:schemeClr val="bg2"/>
                </a:solidFill>
                <a:latin typeface="Arial"/>
                <a:ea typeface="Arial"/>
                <a:cs typeface="Arial"/>
                <a:sym typeface="Arial"/>
              </a:rPr>
              <a:t>What is Collaborative Practice?</a:t>
            </a:r>
            <a:endParaRPr sz="5400" dirty="0">
              <a:solidFill>
                <a:schemeClr val="bg2"/>
              </a:solidFill>
            </a:endParaRPr>
          </a:p>
        </p:txBody>
      </p:sp>
      <p:pic>
        <p:nvPicPr>
          <p:cNvPr id="2" name="Picture 1">
            <a:extLst>
              <a:ext uri="{FF2B5EF4-FFF2-40B4-BE49-F238E27FC236}">
                <a16:creationId xmlns:a16="http://schemas.microsoft.com/office/drawing/2014/main" id="{5C425634-E33D-A940-8A57-0B4633080CA9}"/>
              </a:ext>
            </a:extLst>
          </p:cNvPr>
          <p:cNvPicPr>
            <a:picLocks noChangeAspect="1"/>
          </p:cNvPicPr>
          <p:nvPr/>
        </p:nvPicPr>
        <p:blipFill>
          <a:blip r:embed="rId3">
            <a:alphaModFix/>
          </a:blip>
          <a:stretch>
            <a:fillRect/>
          </a:stretch>
        </p:blipFill>
        <p:spPr>
          <a:xfrm>
            <a:off x="2396140" y="3669761"/>
            <a:ext cx="3327328" cy="3012935"/>
          </a:xfrm>
          <a:prstGeom prst="rect">
            <a:avLst/>
          </a:prstGeom>
          <a:effectLst/>
        </p:spPr>
      </p:pic>
      <p:sp>
        <p:nvSpPr>
          <p:cNvPr id="120" name="Google Shape;120;p2"/>
          <p:cNvSpPr txBox="1">
            <a:spLocks noGrp="1"/>
          </p:cNvSpPr>
          <p:nvPr>
            <p:ph type="body" idx="1"/>
          </p:nvPr>
        </p:nvSpPr>
        <p:spPr>
          <a:xfrm>
            <a:off x="569832" y="2087151"/>
            <a:ext cx="8504084" cy="2202175"/>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888888"/>
              </a:buClr>
              <a:buSzPts val="2400"/>
              <a:buNone/>
            </a:pPr>
            <a:r>
              <a:rPr lang="en-US" sz="2800" dirty="0">
                <a:solidFill>
                  <a:schemeClr val="tx1">
                    <a:lumMod val="65000"/>
                    <a:lumOff val="35000"/>
                  </a:schemeClr>
                </a:solidFill>
                <a:latin typeface="Arial"/>
                <a:ea typeface="Arial"/>
                <a:cs typeface="Arial"/>
                <a:sym typeface="Arial"/>
              </a:rPr>
              <a:t>Collaborative Practice is a voluntary dispute resolution process in which clients create a durable agreement without resorting to litigation.</a:t>
            </a:r>
            <a:endParaRPr sz="2800" dirty="0">
              <a:solidFill>
                <a:schemeClr val="tx1">
                  <a:lumMod val="65000"/>
                  <a:lumOff val="35000"/>
                </a:schemeClr>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24"/>
        <p:cNvGrpSpPr/>
        <p:nvPr/>
      </p:nvGrpSpPr>
      <p:grpSpPr>
        <a:xfrm>
          <a:off x="0" y="0"/>
          <a:ext cx="0" cy="0"/>
          <a:chOff x="0" y="0"/>
          <a:chExt cx="0" cy="0"/>
        </a:xfrm>
      </p:grpSpPr>
      <p:pic>
        <p:nvPicPr>
          <p:cNvPr id="127" name="Google Shape;127;p38"/>
          <p:cNvPicPr preferRelativeResize="0"/>
          <p:nvPr/>
        </p:nvPicPr>
        <p:blipFill rotWithShape="1">
          <a:blip r:embed="rId3">
            <a:alphaModFix/>
          </a:blip>
          <a:srcRect l="2180" t="-5236" r="-1023" b="5236"/>
          <a:stretch/>
        </p:blipFill>
        <p:spPr>
          <a:xfrm>
            <a:off x="-67732" y="643466"/>
            <a:ext cx="11345333" cy="6100271"/>
          </a:xfrm>
          <a:prstGeom prst="rect">
            <a:avLst/>
          </a:prstGeom>
          <a:noFill/>
          <a:ln>
            <a:noFill/>
          </a:ln>
        </p:spPr>
      </p:pic>
      <p:sp>
        <p:nvSpPr>
          <p:cNvPr id="125" name="Google Shape;125;p38"/>
          <p:cNvSpPr txBox="1">
            <a:spLocks noGrp="1"/>
          </p:cNvSpPr>
          <p:nvPr>
            <p:ph type="title"/>
          </p:nvPr>
        </p:nvSpPr>
        <p:spPr>
          <a:xfrm>
            <a:off x="972905" y="1812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5400" dirty="0">
                <a:solidFill>
                  <a:schemeClr val="bg2"/>
                </a:solidFill>
                <a:latin typeface="Calibre Regular" panose="020B0503030202060203" pitchFamily="34" charset="77"/>
              </a:rPr>
              <a:t>Countries with IACP members</a:t>
            </a:r>
            <a:endParaRPr sz="5400" dirty="0">
              <a:solidFill>
                <a:schemeClr val="bg2"/>
              </a:solidFill>
              <a:latin typeface="Calibre Regular" panose="020B0503030202060203" pitchFamily="34" charset="77"/>
            </a:endParaRPr>
          </a:p>
        </p:txBody>
      </p:sp>
      <p:pic>
        <p:nvPicPr>
          <p:cNvPr id="2" name="Picture 1">
            <a:extLst>
              <a:ext uri="{FF2B5EF4-FFF2-40B4-BE49-F238E27FC236}">
                <a16:creationId xmlns:a16="http://schemas.microsoft.com/office/drawing/2014/main" id="{648BE52D-03A8-8445-A534-5F5B1B0B59D3}"/>
              </a:ext>
            </a:extLst>
          </p:cNvPr>
          <p:cNvPicPr>
            <a:picLocks noChangeAspect="1"/>
          </p:cNvPicPr>
          <p:nvPr/>
        </p:nvPicPr>
        <p:blipFill>
          <a:blip r:embed="rId4"/>
          <a:stretch>
            <a:fillRect/>
          </a:stretch>
        </p:blipFill>
        <p:spPr>
          <a:xfrm>
            <a:off x="-16933" y="0"/>
            <a:ext cx="1185333" cy="3700552"/>
          </a:xfrm>
          <a:prstGeom prst="rect">
            <a:avLst/>
          </a:prstGeom>
        </p:spPr>
      </p:pic>
      <p:pic>
        <p:nvPicPr>
          <p:cNvPr id="3" name="Picture 2">
            <a:extLst>
              <a:ext uri="{FF2B5EF4-FFF2-40B4-BE49-F238E27FC236}">
                <a16:creationId xmlns:a16="http://schemas.microsoft.com/office/drawing/2014/main" id="{467B2737-EDF5-5849-8A8F-C11119B4DE8C}"/>
              </a:ext>
            </a:extLst>
          </p:cNvPr>
          <p:cNvPicPr>
            <a:picLocks noChangeAspect="1"/>
          </p:cNvPicPr>
          <p:nvPr/>
        </p:nvPicPr>
        <p:blipFill>
          <a:blip r:embed="rId5"/>
          <a:stretch>
            <a:fillRect/>
          </a:stretch>
        </p:blipFill>
        <p:spPr>
          <a:xfrm>
            <a:off x="10777305" y="591168"/>
            <a:ext cx="1422400" cy="6286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607217" y="599565"/>
            <a:ext cx="8338200" cy="941367"/>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6000"/>
              <a:buFont typeface="Calibri"/>
              <a:buNone/>
            </a:pPr>
            <a:r>
              <a:rPr lang="en-US" sz="5400" dirty="0">
                <a:solidFill>
                  <a:schemeClr val="bg2"/>
                </a:solidFill>
                <a:latin typeface="Calibre Regular" panose="020B0503030202060203" pitchFamily="34" charset="77"/>
              </a:rPr>
              <a:t>A Team Process</a:t>
            </a:r>
            <a:endParaRPr sz="5400" dirty="0">
              <a:solidFill>
                <a:schemeClr val="bg2"/>
              </a:solidFill>
              <a:latin typeface="Calibre Regular" panose="020B0503030202060203" pitchFamily="34" charset="77"/>
            </a:endParaRPr>
          </a:p>
        </p:txBody>
      </p:sp>
      <p:sp>
        <p:nvSpPr>
          <p:cNvPr id="133" name="Google Shape;133;p6"/>
          <p:cNvSpPr txBox="1">
            <a:spLocks noGrp="1"/>
          </p:cNvSpPr>
          <p:nvPr>
            <p:ph type="body" idx="1"/>
          </p:nvPr>
        </p:nvSpPr>
        <p:spPr>
          <a:xfrm>
            <a:off x="361567" y="1704899"/>
            <a:ext cx="8829500" cy="468900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400"/>
              <a:buNone/>
            </a:pPr>
            <a:r>
              <a:rPr lang="en-US" sz="3600" b="1" dirty="0">
                <a:solidFill>
                  <a:schemeClr val="accent5"/>
                </a:solidFill>
                <a:latin typeface="Calibre Semibold" panose="020B0503030202060203" pitchFamily="34" charset="77"/>
                <a:ea typeface="Arial"/>
                <a:cs typeface="Arial"/>
                <a:sym typeface="Arial"/>
              </a:rPr>
              <a:t>Each client is represented by a Collaborative lawyer. The team often includes neutral professionals:</a:t>
            </a:r>
            <a:endParaRPr sz="3200" b="1" dirty="0">
              <a:solidFill>
                <a:schemeClr val="accent5"/>
              </a:solidFill>
              <a:latin typeface="Calibre Semibold" panose="020B0503030202060203" pitchFamily="34" charset="77"/>
            </a:endParaRPr>
          </a:p>
          <a:p>
            <a:pPr marL="228600" lvl="0" indent="0" algn="l" rtl="0">
              <a:lnSpc>
                <a:spcPct val="90000"/>
              </a:lnSpc>
              <a:spcBef>
                <a:spcPts val="1000"/>
              </a:spcBef>
              <a:spcAft>
                <a:spcPts val="0"/>
              </a:spcAft>
              <a:buSzPts val="2400"/>
              <a:buNone/>
            </a:pPr>
            <a:endParaRPr sz="3200" dirty="0">
              <a:latin typeface="Calibre Regular" panose="020B0503030202060203" pitchFamily="34" charset="77"/>
            </a:endParaRPr>
          </a:p>
          <a:p>
            <a:pPr marL="685800" lvl="0" indent="-457200" algn="l" rtl="0">
              <a:lnSpc>
                <a:spcPct val="90000"/>
              </a:lnSpc>
              <a:spcBef>
                <a:spcPts val="1000"/>
              </a:spcBef>
              <a:spcAft>
                <a:spcPts val="0"/>
              </a:spcAft>
              <a:buClr>
                <a:schemeClr val="accent5"/>
              </a:buClr>
              <a:buSzPct val="120000"/>
              <a:buFont typeface="Arial" panose="020B0604020202020204" pitchFamily="34" charset="0"/>
              <a:buChar char="•"/>
            </a:pPr>
            <a:r>
              <a:rPr lang="en-US" sz="3200" dirty="0">
                <a:solidFill>
                  <a:schemeClr val="dk1"/>
                </a:solidFill>
                <a:latin typeface="Calibre Regular" panose="020B0503030202060203" pitchFamily="34" charset="77"/>
                <a:ea typeface="Arial"/>
                <a:cs typeface="Arial"/>
                <a:sym typeface="Arial"/>
              </a:rPr>
              <a:t>Mental Health Professionals</a:t>
            </a:r>
            <a:r>
              <a:rPr lang="en-US" sz="3200" dirty="0">
                <a:solidFill>
                  <a:schemeClr val="dk1"/>
                </a:solidFill>
                <a:latin typeface="Calibre Regular" panose="020B0503030202060203" pitchFamily="34" charset="77"/>
              </a:rPr>
              <a:t>, </a:t>
            </a:r>
            <a:r>
              <a:rPr lang="en-US" sz="3200" dirty="0">
                <a:solidFill>
                  <a:schemeClr val="dk1"/>
                </a:solidFill>
                <a:latin typeface="Calibre Regular" panose="020B0503030202060203" pitchFamily="34" charset="77"/>
                <a:ea typeface="Arial"/>
                <a:cs typeface="Arial"/>
                <a:sym typeface="Arial"/>
              </a:rPr>
              <a:t>Child Specialists</a:t>
            </a:r>
            <a:endParaRPr sz="3200" dirty="0">
              <a:latin typeface="Calibre Regular" panose="020B0503030202060203" pitchFamily="34" charset="77"/>
            </a:endParaRPr>
          </a:p>
          <a:p>
            <a:pPr marL="685800" lvl="0" indent="-457200" algn="l" rtl="0">
              <a:lnSpc>
                <a:spcPct val="90000"/>
              </a:lnSpc>
              <a:spcBef>
                <a:spcPts val="1000"/>
              </a:spcBef>
              <a:spcAft>
                <a:spcPts val="0"/>
              </a:spcAft>
              <a:buClr>
                <a:schemeClr val="accent5"/>
              </a:buClr>
              <a:buSzPct val="120000"/>
              <a:buFont typeface="Arial" panose="020B0604020202020204" pitchFamily="34" charset="0"/>
              <a:buChar char="•"/>
            </a:pPr>
            <a:r>
              <a:rPr lang="en-US" sz="3200" dirty="0">
                <a:solidFill>
                  <a:schemeClr val="dk1"/>
                </a:solidFill>
                <a:latin typeface="Calibre Regular" panose="020B0503030202060203" pitchFamily="34" charset="77"/>
                <a:ea typeface="Arial"/>
                <a:cs typeface="Arial"/>
                <a:sym typeface="Arial"/>
              </a:rPr>
              <a:t>Financial Professionals</a:t>
            </a:r>
            <a:endParaRPr sz="3200" dirty="0">
              <a:latin typeface="Calibre Regular" panose="020B0503030202060203" pitchFamily="34" charset="77"/>
            </a:endParaRPr>
          </a:p>
          <a:p>
            <a:pPr marL="685800" lvl="0" indent="-457200" algn="l" rtl="0">
              <a:lnSpc>
                <a:spcPct val="90000"/>
              </a:lnSpc>
              <a:spcBef>
                <a:spcPts val="1000"/>
              </a:spcBef>
              <a:spcAft>
                <a:spcPts val="0"/>
              </a:spcAft>
              <a:buClr>
                <a:schemeClr val="accent5"/>
              </a:buClr>
              <a:buSzPct val="120000"/>
              <a:buFont typeface="Arial" panose="020B0604020202020204" pitchFamily="34" charset="0"/>
              <a:buChar char="•"/>
            </a:pPr>
            <a:r>
              <a:rPr lang="en-US" sz="3200" dirty="0">
                <a:solidFill>
                  <a:schemeClr val="dk1"/>
                </a:solidFill>
                <a:latin typeface="Calibre Regular" panose="020B0503030202060203" pitchFamily="34" charset="77"/>
                <a:ea typeface="Arial"/>
                <a:cs typeface="Arial"/>
                <a:sym typeface="Arial"/>
              </a:rPr>
              <a:t>Other Professionals and/or Experts as agreed</a:t>
            </a:r>
            <a:endParaRPr sz="3200" dirty="0">
              <a:latin typeface="Calibre Regular" panose="020B0503030202060203" pitchFamily="34" charset="7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Shape 137"/>
        <p:cNvGrpSpPr/>
        <p:nvPr/>
      </p:nvGrpSpPr>
      <p:grpSpPr>
        <a:xfrm>
          <a:off x="0" y="0"/>
          <a:ext cx="0" cy="0"/>
          <a:chOff x="0" y="0"/>
          <a:chExt cx="0" cy="0"/>
        </a:xfrm>
      </p:grpSpPr>
      <p:sp>
        <p:nvSpPr>
          <p:cNvPr id="138" name="Google Shape;138;p3"/>
          <p:cNvSpPr txBox="1">
            <a:spLocks noGrp="1"/>
          </p:cNvSpPr>
          <p:nvPr>
            <p:ph type="title"/>
          </p:nvPr>
        </p:nvSpPr>
        <p:spPr>
          <a:xfrm>
            <a:off x="956733" y="492700"/>
            <a:ext cx="7713134" cy="1048800"/>
          </a:xfrm>
          <a:prstGeom prst="rect">
            <a:avLst/>
          </a:prstGeom>
          <a:solidFill>
            <a:srgbClr val="FFFFFF">
              <a:alpha val="70000"/>
            </a:srgbClr>
          </a:solidFill>
          <a:ln>
            <a:noFill/>
          </a:ln>
        </p:spPr>
        <p:txBody>
          <a:bodyPr spcFirstLastPara="1" wrap="square" lIns="91425" tIns="45700" rIns="91425" bIns="45700" anchor="ctr" anchorCtr="0">
            <a:noAutofit/>
          </a:bodyPr>
          <a:lstStyle/>
          <a:p>
            <a:pPr marL="50800" lvl="0" indent="0" rtl="0">
              <a:lnSpc>
                <a:spcPct val="115000"/>
              </a:lnSpc>
              <a:spcBef>
                <a:spcPts val="0"/>
              </a:spcBef>
              <a:spcAft>
                <a:spcPts val="0"/>
              </a:spcAft>
              <a:buClr>
                <a:schemeClr val="dk1"/>
              </a:buClr>
              <a:buSzPts val="1100"/>
              <a:buFont typeface="Arial"/>
              <a:buNone/>
            </a:pPr>
            <a:r>
              <a:rPr lang="en-US" sz="5400" dirty="0">
                <a:solidFill>
                  <a:schemeClr val="bg2"/>
                </a:solidFill>
                <a:latin typeface="Calibre Regular" panose="020B0503030202060203" pitchFamily="34" charset="77"/>
                <a:ea typeface="Arial"/>
                <a:cs typeface="Arial"/>
                <a:sym typeface="Arial"/>
              </a:rPr>
              <a:t>Defining Characteristics</a:t>
            </a:r>
            <a:endParaRPr sz="4000" u="sng" dirty="0">
              <a:latin typeface="Arial"/>
              <a:ea typeface="Arial"/>
              <a:cs typeface="Arial"/>
              <a:sym typeface="Arial"/>
            </a:endParaRPr>
          </a:p>
        </p:txBody>
      </p:sp>
      <p:sp>
        <p:nvSpPr>
          <p:cNvPr id="139" name="Google Shape;139;p3"/>
          <p:cNvSpPr txBox="1">
            <a:spLocks noGrp="1"/>
          </p:cNvSpPr>
          <p:nvPr>
            <p:ph type="body" idx="1"/>
          </p:nvPr>
        </p:nvSpPr>
        <p:spPr>
          <a:xfrm>
            <a:off x="956733" y="1654100"/>
            <a:ext cx="7713134" cy="4831368"/>
          </a:xfrm>
          <a:prstGeom prst="rect">
            <a:avLst/>
          </a:prstGeom>
          <a:solidFill>
            <a:srgbClr val="FFFFFF">
              <a:alpha val="71980"/>
            </a:srgbClr>
          </a:solidFill>
          <a:ln>
            <a:noFill/>
          </a:ln>
        </p:spPr>
        <p:txBody>
          <a:bodyPr spcFirstLastPara="1" wrap="square" lIns="91425" tIns="45700" rIns="91425" bIns="45700" anchor="t" anchorCtr="0">
            <a:noAutofit/>
          </a:bodyPr>
          <a:lstStyle/>
          <a:p>
            <a:pPr marL="508000" lvl="0" indent="-457200" algn="l" rtl="0">
              <a:lnSpc>
                <a:spcPts val="4520"/>
              </a:lnSpc>
              <a:spcBef>
                <a:spcPts val="0"/>
              </a:spcBef>
              <a:spcAft>
                <a:spcPts val="0"/>
              </a:spcAft>
              <a:buClr>
                <a:schemeClr val="accent5"/>
              </a:buClr>
              <a:buSzPct val="120000"/>
              <a:buFont typeface="Arial" panose="020B0604020202020204" pitchFamily="34" charset="0"/>
              <a:buChar char="•"/>
            </a:pPr>
            <a:r>
              <a:rPr lang="en-US" sz="3200" dirty="0">
                <a:latin typeface="Calibre Regular" panose="020B0503030202060203" pitchFamily="34" charset="77"/>
                <a:ea typeface="Arial"/>
                <a:cs typeface="Arial"/>
                <a:sym typeface="Arial"/>
              </a:rPr>
              <a:t>Open and honest communication, with </a:t>
            </a:r>
            <a:br>
              <a:rPr lang="en-US" sz="3200" dirty="0">
                <a:latin typeface="Calibre Regular" panose="020B0503030202060203" pitchFamily="34" charset="77"/>
                <a:ea typeface="Arial"/>
                <a:cs typeface="Arial"/>
                <a:sym typeface="Arial"/>
              </a:rPr>
            </a:br>
            <a:r>
              <a:rPr lang="en-US" sz="3200" dirty="0">
                <a:solidFill>
                  <a:schemeClr val="accent5"/>
                </a:solidFill>
                <a:latin typeface="Calibre Regular" panose="020B0503030202060203" pitchFamily="34" charset="77"/>
                <a:ea typeface="Arial"/>
                <a:cs typeface="Arial"/>
                <a:sym typeface="Arial"/>
              </a:rPr>
              <a:t>full disclosure </a:t>
            </a:r>
            <a:r>
              <a:rPr lang="en-US" sz="3200" dirty="0">
                <a:latin typeface="Calibre Regular" panose="020B0503030202060203" pitchFamily="34" charset="77"/>
                <a:ea typeface="Arial"/>
                <a:cs typeface="Arial"/>
                <a:sym typeface="Arial"/>
              </a:rPr>
              <a:t>of information</a:t>
            </a:r>
            <a:endParaRPr sz="3600" dirty="0">
              <a:latin typeface="Calibre Regular" panose="020B0503030202060203" pitchFamily="34" charset="77"/>
            </a:endParaRPr>
          </a:p>
          <a:p>
            <a:pPr marL="508000" lvl="0" indent="-457200" algn="l" rtl="0">
              <a:lnSpc>
                <a:spcPts val="4520"/>
              </a:lnSpc>
              <a:spcBef>
                <a:spcPts val="1000"/>
              </a:spcBef>
              <a:spcAft>
                <a:spcPts val="0"/>
              </a:spcAft>
              <a:buClr>
                <a:schemeClr val="accent5"/>
              </a:buClr>
              <a:buSzPct val="120000"/>
              <a:buFont typeface="Arial" panose="020B0604020202020204" pitchFamily="34" charset="0"/>
              <a:buChar char="•"/>
            </a:pPr>
            <a:r>
              <a:rPr lang="en-US" sz="3200" dirty="0">
                <a:latin typeface="Calibre Regular" panose="020B0503030202060203" pitchFamily="34" charset="77"/>
                <a:ea typeface="Arial"/>
                <a:cs typeface="Arial"/>
                <a:sym typeface="Arial"/>
              </a:rPr>
              <a:t>Experts retained </a:t>
            </a:r>
            <a:r>
              <a:rPr lang="en-US" sz="3200" dirty="0">
                <a:solidFill>
                  <a:schemeClr val="accent5"/>
                </a:solidFill>
                <a:latin typeface="Calibre Regular" panose="020B0503030202060203" pitchFamily="34" charset="77"/>
                <a:ea typeface="Arial"/>
                <a:cs typeface="Arial"/>
                <a:sym typeface="Arial"/>
              </a:rPr>
              <a:t>jointly</a:t>
            </a:r>
            <a:endParaRPr sz="3200" dirty="0">
              <a:solidFill>
                <a:schemeClr val="accent5"/>
              </a:solidFill>
              <a:latin typeface="Calibre Regular" panose="020B0503030202060203" pitchFamily="34" charset="77"/>
            </a:endParaRPr>
          </a:p>
          <a:p>
            <a:pPr marL="508000" lvl="0" indent="-457200" algn="l" rtl="0">
              <a:lnSpc>
                <a:spcPts val="4520"/>
              </a:lnSpc>
              <a:spcBef>
                <a:spcPts val="1000"/>
              </a:spcBef>
              <a:spcAft>
                <a:spcPts val="0"/>
              </a:spcAft>
              <a:buClr>
                <a:schemeClr val="accent5"/>
              </a:buClr>
              <a:buSzPct val="120000"/>
              <a:buFont typeface="Arial" panose="020B0604020202020204" pitchFamily="34" charset="0"/>
              <a:buChar char="•"/>
            </a:pPr>
            <a:r>
              <a:rPr lang="en-US" sz="3200" dirty="0">
                <a:latin typeface="Calibre Regular" panose="020B0503030202060203" pitchFamily="34" charset="77"/>
                <a:ea typeface="Arial"/>
                <a:cs typeface="Arial"/>
                <a:sym typeface="Arial"/>
              </a:rPr>
              <a:t>Commitment to resolving the dispute </a:t>
            </a:r>
            <a:r>
              <a:rPr lang="en-US" sz="3200" dirty="0">
                <a:solidFill>
                  <a:schemeClr val="accent5"/>
                </a:solidFill>
                <a:latin typeface="Calibre Regular" panose="020B0503030202060203" pitchFamily="34" charset="77"/>
                <a:ea typeface="Arial"/>
                <a:cs typeface="Arial"/>
                <a:sym typeface="Arial"/>
              </a:rPr>
              <a:t>without litigation</a:t>
            </a:r>
            <a:endParaRPr sz="3200" dirty="0">
              <a:solidFill>
                <a:schemeClr val="accent5"/>
              </a:solidFill>
              <a:latin typeface="Calibre Regular" panose="020B0503030202060203" pitchFamily="34" charset="77"/>
              <a:ea typeface="Arial"/>
              <a:cs typeface="Arial"/>
              <a:sym typeface="Arial"/>
            </a:endParaRPr>
          </a:p>
          <a:p>
            <a:pPr marL="508000" lvl="0" indent="-457200" algn="l" rtl="0">
              <a:lnSpc>
                <a:spcPts val="4520"/>
              </a:lnSpc>
              <a:spcBef>
                <a:spcPts val="1000"/>
              </a:spcBef>
              <a:spcAft>
                <a:spcPts val="0"/>
              </a:spcAft>
              <a:buClr>
                <a:schemeClr val="accent5"/>
              </a:buClr>
              <a:buSzPct val="120000"/>
              <a:buFont typeface="Arial" panose="020B0604020202020204" pitchFamily="34" charset="0"/>
              <a:buChar char="•"/>
            </a:pPr>
            <a:r>
              <a:rPr lang="en-US" sz="3200" dirty="0">
                <a:latin typeface="Calibre Regular" panose="020B0503030202060203" pitchFamily="34" charset="77"/>
                <a:ea typeface="Arial"/>
                <a:cs typeface="Arial"/>
                <a:sym typeface="Arial"/>
              </a:rPr>
              <a:t>Shared solutions through </a:t>
            </a:r>
            <a:r>
              <a:rPr lang="en-US" sz="3200" dirty="0">
                <a:solidFill>
                  <a:schemeClr val="accent5"/>
                </a:solidFill>
                <a:latin typeface="Calibre Regular" panose="020B0503030202060203" pitchFamily="34" charset="77"/>
                <a:ea typeface="Arial"/>
                <a:cs typeface="Arial"/>
                <a:sym typeface="Arial"/>
              </a:rPr>
              <a:t>interest-based negotiations</a:t>
            </a:r>
            <a:endParaRPr sz="3600" dirty="0">
              <a:solidFill>
                <a:schemeClr val="accent5"/>
              </a:solidFill>
              <a:latin typeface="Calibre Regular" panose="020B0503030202060203" pitchFamily="34" charset="77"/>
            </a:endParaRPr>
          </a:p>
          <a:p>
            <a:pPr marL="76200" lvl="0" indent="0" algn="l" rtl="0">
              <a:lnSpc>
                <a:spcPct val="115000"/>
              </a:lnSpc>
              <a:spcBef>
                <a:spcPts val="0"/>
              </a:spcBef>
              <a:spcAft>
                <a:spcPts val="0"/>
              </a:spcAft>
              <a:buSzPts val="2400"/>
              <a:buNone/>
            </a:pPr>
            <a:endParaRPr sz="2400" dirty="0"/>
          </a:p>
          <a:p>
            <a:pPr marL="0" lvl="0" indent="0" algn="ctr" rtl="0">
              <a:lnSpc>
                <a:spcPct val="90000"/>
              </a:lnSpc>
              <a:spcBef>
                <a:spcPts val="1000"/>
              </a:spcBef>
              <a:spcAft>
                <a:spcPts val="0"/>
              </a:spcAft>
              <a:buSzPts val="1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5"/>
          <p:cNvSpPr txBox="1">
            <a:spLocks noGrp="1"/>
          </p:cNvSpPr>
          <p:nvPr>
            <p:ph type="title"/>
          </p:nvPr>
        </p:nvSpPr>
        <p:spPr>
          <a:xfrm>
            <a:off x="711201" y="498267"/>
            <a:ext cx="9550402" cy="10596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SzPts val="1800"/>
              <a:buNone/>
            </a:pPr>
            <a:r>
              <a:rPr lang="en-US" b="1" dirty="0">
                <a:solidFill>
                  <a:schemeClr val="bg2"/>
                </a:solidFill>
                <a:latin typeface="Calibre Semibold" panose="020B0503030202060203" pitchFamily="34" charset="77"/>
                <a:ea typeface="Arial"/>
                <a:cs typeface="Arial"/>
                <a:sym typeface="Arial"/>
              </a:rPr>
              <a:t>Positional vs. </a:t>
            </a:r>
            <a:r>
              <a:rPr lang="en-US" sz="4800" b="1" dirty="0">
                <a:solidFill>
                  <a:schemeClr val="bg2"/>
                </a:solidFill>
                <a:latin typeface="Calibre Semibold" panose="020B0503030202060203" pitchFamily="34" charset="77"/>
                <a:ea typeface="Arial"/>
                <a:cs typeface="Arial"/>
                <a:sym typeface="Arial"/>
              </a:rPr>
              <a:t>Interest</a:t>
            </a:r>
            <a:r>
              <a:rPr lang="en-US" b="1" dirty="0">
                <a:solidFill>
                  <a:schemeClr val="bg2"/>
                </a:solidFill>
                <a:latin typeface="Calibre Semibold" panose="020B0503030202060203" pitchFamily="34" charset="77"/>
                <a:ea typeface="Arial"/>
                <a:cs typeface="Arial"/>
                <a:sym typeface="Arial"/>
              </a:rPr>
              <a:t> Based Negotiation</a:t>
            </a:r>
            <a:endParaRPr b="1" dirty="0">
              <a:solidFill>
                <a:schemeClr val="bg2"/>
              </a:solidFill>
              <a:latin typeface="Calibre Semibold" panose="020B0503030202060203" pitchFamily="34" charset="77"/>
              <a:ea typeface="Arial"/>
              <a:cs typeface="Arial"/>
              <a:sym typeface="Arial"/>
            </a:endParaRPr>
          </a:p>
        </p:txBody>
      </p:sp>
      <p:graphicFrame>
        <p:nvGraphicFramePr>
          <p:cNvPr id="2" name="Table 2">
            <a:extLst>
              <a:ext uri="{FF2B5EF4-FFF2-40B4-BE49-F238E27FC236}">
                <a16:creationId xmlns:a16="http://schemas.microsoft.com/office/drawing/2014/main" id="{F9447CFC-040B-AC4D-99DE-C78FCDB14C12}"/>
              </a:ext>
            </a:extLst>
          </p:cNvPr>
          <p:cNvGraphicFramePr>
            <a:graphicFrameLocks noGrp="1"/>
          </p:cNvGraphicFramePr>
          <p:nvPr>
            <p:extLst>
              <p:ext uri="{D42A27DB-BD31-4B8C-83A1-F6EECF244321}">
                <p14:modId xmlns:p14="http://schemas.microsoft.com/office/powerpoint/2010/main" val="698813877"/>
              </p:ext>
            </p:extLst>
          </p:nvPr>
        </p:nvGraphicFramePr>
        <p:xfrm>
          <a:off x="897467" y="1833096"/>
          <a:ext cx="9127066" cy="4161304"/>
        </p:xfrm>
        <a:graphic>
          <a:graphicData uri="http://schemas.openxmlformats.org/drawingml/2006/table">
            <a:tbl>
              <a:tblPr firstRow="1" bandRow="1">
                <a:tableStyleId>{93296810-A885-4BE3-A3E7-6D5BEEA58F35}</a:tableStyleId>
              </a:tblPr>
              <a:tblGrid>
                <a:gridCol w="4563533">
                  <a:extLst>
                    <a:ext uri="{9D8B030D-6E8A-4147-A177-3AD203B41FA5}">
                      <a16:colId xmlns:a16="http://schemas.microsoft.com/office/drawing/2014/main" val="3273241287"/>
                    </a:ext>
                  </a:extLst>
                </a:gridCol>
                <a:gridCol w="4563533">
                  <a:extLst>
                    <a:ext uri="{9D8B030D-6E8A-4147-A177-3AD203B41FA5}">
                      <a16:colId xmlns:a16="http://schemas.microsoft.com/office/drawing/2014/main" val="972222299"/>
                    </a:ext>
                  </a:extLst>
                </a:gridCol>
              </a:tblGrid>
              <a:tr h="745452">
                <a:tc>
                  <a:txBody>
                    <a:bodyPr/>
                    <a:lstStyle/>
                    <a:p>
                      <a:pPr algn="ctr"/>
                      <a:r>
                        <a:rPr lang="en-US" sz="3200" b="0" i="0" u="sng" dirty="0">
                          <a:solidFill>
                            <a:schemeClr val="bg1"/>
                          </a:solidFill>
                          <a:latin typeface="Calibre Regular" panose="020B0503030202060203" pitchFamily="34" charset="77"/>
                          <a:ea typeface="Arial"/>
                          <a:cs typeface="Arial"/>
                          <a:sym typeface="Arial"/>
                        </a:rPr>
                        <a:t>Positional Bargaining</a:t>
                      </a:r>
                      <a:endParaRPr lang="en-US" b="0" i="0" dirty="0">
                        <a:solidFill>
                          <a:schemeClr val="bg1"/>
                        </a:solidFill>
                        <a:latin typeface="Calibre Regular" panose="020B0503030202060203" pitchFamily="34"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u="sng" dirty="0">
                          <a:solidFill>
                            <a:schemeClr val="bg1"/>
                          </a:solidFill>
                          <a:latin typeface="Calibre Regular" panose="020B0503030202060203" pitchFamily="34" charset="77"/>
                          <a:ea typeface="Arial"/>
                          <a:cs typeface="Arial"/>
                          <a:sym typeface="Arial"/>
                        </a:rPr>
                        <a:t>Interest Based Negotiating</a:t>
                      </a:r>
                    </a:p>
                  </a:txBody>
                  <a:tcPr anchor="ctr"/>
                </a:tc>
                <a:extLst>
                  <a:ext uri="{0D108BD9-81ED-4DB2-BD59-A6C34878D82A}">
                    <a16:rowId xmlns:a16="http://schemas.microsoft.com/office/drawing/2014/main" val="3365734386"/>
                  </a:ext>
                </a:extLst>
              </a:tr>
              <a:tr h="3415852">
                <a:tc>
                  <a:txBody>
                    <a:bodyPr/>
                    <a:lstStyle/>
                    <a:p>
                      <a:pPr marL="457200" algn="l">
                        <a:lnSpc>
                          <a:spcPct val="150000"/>
                        </a:lnSpc>
                      </a:pPr>
                      <a:r>
                        <a:rPr lang="en-US" sz="2400" b="1" i="0" dirty="0">
                          <a:solidFill>
                            <a:srgbClr val="000000"/>
                          </a:solidFill>
                          <a:latin typeface="Calibre Semibold" panose="020B0503030202060203" pitchFamily="34" charset="77"/>
                          <a:ea typeface="Arial"/>
                          <a:cs typeface="Arial"/>
                          <a:sym typeface="Arial"/>
                        </a:rPr>
                        <a:t>Clients are adversaries </a:t>
                      </a:r>
                    </a:p>
                    <a:p>
                      <a:pPr marL="457200" algn="l">
                        <a:lnSpc>
                          <a:spcPct val="150000"/>
                        </a:lnSpc>
                      </a:pPr>
                      <a:r>
                        <a:rPr lang="en-US" sz="2400" b="1" i="0" dirty="0">
                          <a:solidFill>
                            <a:srgbClr val="000000"/>
                          </a:solidFill>
                          <a:latin typeface="Calibre Semibold" panose="020B0503030202060203" pitchFamily="34" charset="77"/>
                          <a:ea typeface="Arial"/>
                          <a:cs typeface="Arial"/>
                          <a:sym typeface="Arial"/>
                        </a:rPr>
                        <a:t>Demand/Entitlement based</a:t>
                      </a:r>
                    </a:p>
                    <a:p>
                      <a:pPr marL="457200" algn="l">
                        <a:lnSpc>
                          <a:spcPct val="150000"/>
                        </a:lnSpc>
                      </a:pPr>
                      <a:r>
                        <a:rPr lang="en-US" sz="2400" b="1" i="0" dirty="0">
                          <a:solidFill>
                            <a:srgbClr val="000000"/>
                          </a:solidFill>
                          <a:latin typeface="Calibre Semibold" panose="020B0503030202060203" pitchFamily="34" charset="77"/>
                          <a:ea typeface="Arial"/>
                          <a:cs typeface="Arial"/>
                          <a:sym typeface="Arial"/>
                        </a:rPr>
                        <a:t>Argue individual fixed outcome</a:t>
                      </a:r>
                    </a:p>
                    <a:p>
                      <a:pPr marL="457200" algn="l">
                        <a:lnSpc>
                          <a:spcPct val="150000"/>
                        </a:lnSpc>
                      </a:pPr>
                      <a:r>
                        <a:rPr lang="en-US" sz="2400" b="1" i="0" dirty="0">
                          <a:solidFill>
                            <a:srgbClr val="000000"/>
                          </a:solidFill>
                          <a:latin typeface="Calibre Semibold" panose="020B0503030202060203" pitchFamily="34" charset="77"/>
                          <a:ea typeface="Arial"/>
                          <a:cs typeface="Arial"/>
                          <a:sym typeface="Arial"/>
                        </a:rPr>
                        <a:t>Win/Lose focus </a:t>
                      </a:r>
                      <a:r>
                        <a:rPr lang="en-US" sz="2400" b="0" i="0" dirty="0">
                          <a:solidFill>
                            <a:srgbClr val="000000"/>
                          </a:solidFill>
                          <a:latin typeface="Calibre Regular" panose="020B0503030202060203" pitchFamily="34" charset="77"/>
                          <a:ea typeface="Arial"/>
                          <a:cs typeface="Arial"/>
                          <a:sym typeface="Arial"/>
                        </a:rPr>
                        <a:t>	</a:t>
                      </a:r>
                      <a:endParaRPr lang="en-US" sz="2400" b="0" i="0" dirty="0">
                        <a:latin typeface="Calibre Regular" panose="020B0503030202060203" pitchFamily="34" charset="77"/>
                      </a:endParaRPr>
                    </a:p>
                  </a:txBody>
                  <a:tcPr/>
                </a:tc>
                <a:tc>
                  <a:txBody>
                    <a:bodyPr/>
                    <a:lstStyle/>
                    <a:p>
                      <a:pPr marL="45720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r>
                        <a:rPr lang="en-US" sz="2400" b="1" i="0" dirty="0">
                          <a:solidFill>
                            <a:srgbClr val="000000"/>
                          </a:solidFill>
                          <a:latin typeface="Calibre Semibold" panose="020B0503030202060203" pitchFamily="34" charset="77"/>
                          <a:ea typeface="Arial"/>
                          <a:cs typeface="Arial"/>
                          <a:sym typeface="Arial"/>
                        </a:rPr>
                        <a:t>Clients are joint problem-solvers</a:t>
                      </a:r>
                      <a:endParaRPr lang="en-US" sz="2800" b="1" i="0" dirty="0">
                        <a:latin typeface="Calibre Semibold" panose="020B0503030202060203" pitchFamily="34" charset="77"/>
                      </a:endParaRPr>
                    </a:p>
                    <a:p>
                      <a:pPr marL="457200" lvl="0" indent="0" algn="l" rtl="0">
                        <a:lnSpc>
                          <a:spcPct val="150000"/>
                        </a:lnSpc>
                        <a:spcBef>
                          <a:spcPts val="0"/>
                        </a:spcBef>
                        <a:spcAft>
                          <a:spcPts val="0"/>
                        </a:spcAft>
                        <a:buSzPts val="1800"/>
                        <a:buNone/>
                      </a:pPr>
                      <a:r>
                        <a:rPr lang="en-US" sz="2400" b="1" i="0" dirty="0">
                          <a:solidFill>
                            <a:srgbClr val="000000"/>
                          </a:solidFill>
                          <a:latin typeface="Calibre Semibold" panose="020B0503030202060203" pitchFamily="34" charset="77"/>
                          <a:ea typeface="Arial"/>
                          <a:cs typeface="Arial"/>
                          <a:sym typeface="Arial"/>
                        </a:rPr>
                        <a:t>Needs/Concerns based</a:t>
                      </a:r>
                      <a:endParaRPr lang="en-US" sz="2800" b="1" i="0" dirty="0">
                        <a:latin typeface="Calibre Semibold" panose="020B0503030202060203" pitchFamily="34" charset="77"/>
                      </a:endParaRPr>
                    </a:p>
                    <a:p>
                      <a:pPr marL="457200" lvl="0" indent="0" algn="l" rtl="0">
                        <a:lnSpc>
                          <a:spcPct val="150000"/>
                        </a:lnSpc>
                        <a:spcBef>
                          <a:spcPts val="0"/>
                        </a:spcBef>
                        <a:spcAft>
                          <a:spcPts val="0"/>
                        </a:spcAft>
                        <a:buSzPts val="1800"/>
                        <a:buNone/>
                      </a:pPr>
                      <a:r>
                        <a:rPr lang="en-US" sz="2400" b="1" i="0" dirty="0">
                          <a:solidFill>
                            <a:srgbClr val="000000"/>
                          </a:solidFill>
                          <a:latin typeface="Calibre Semibold" panose="020B0503030202060203" pitchFamily="34" charset="77"/>
                          <a:ea typeface="Arial"/>
                          <a:cs typeface="Arial"/>
                          <a:sym typeface="Arial"/>
                        </a:rPr>
                        <a:t>Create mutually beneficial outcome</a:t>
                      </a:r>
                      <a:endParaRPr lang="en-US" sz="2800" b="1" i="0" dirty="0">
                        <a:latin typeface="Calibre Semibold" panose="020B0503030202060203" pitchFamily="34" charset="77"/>
                      </a:endParaRPr>
                    </a:p>
                    <a:p>
                      <a:pPr marL="457200" lvl="0" indent="0" algn="l" rtl="0">
                        <a:lnSpc>
                          <a:spcPct val="150000"/>
                        </a:lnSpc>
                        <a:spcBef>
                          <a:spcPts val="0"/>
                        </a:spcBef>
                        <a:spcAft>
                          <a:spcPts val="0"/>
                        </a:spcAft>
                        <a:buSzPts val="1800"/>
                        <a:buNone/>
                      </a:pPr>
                      <a:r>
                        <a:rPr lang="en-US" sz="2400" b="1" i="0" dirty="0">
                          <a:solidFill>
                            <a:srgbClr val="000000"/>
                          </a:solidFill>
                          <a:latin typeface="Calibre Semibold" panose="020B0503030202060203" pitchFamily="34" charset="77"/>
                          <a:ea typeface="Arial"/>
                          <a:cs typeface="Arial"/>
                          <a:sym typeface="Arial"/>
                        </a:rPr>
                        <a:t>Win/Win focus</a:t>
                      </a:r>
                      <a:endParaRPr lang="en-US" sz="2800" b="1" i="0" dirty="0">
                        <a:latin typeface="Calibre Semibold" panose="020B0503030202060203" pitchFamily="34" charset="77"/>
                      </a:endParaRPr>
                    </a:p>
                  </a:txBody>
                  <a:tcPr/>
                </a:tc>
                <a:extLst>
                  <a:ext uri="{0D108BD9-81ED-4DB2-BD59-A6C34878D82A}">
                    <a16:rowId xmlns:a16="http://schemas.microsoft.com/office/drawing/2014/main" val="4159105206"/>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9"/>
        <p:cNvGrpSpPr/>
        <p:nvPr/>
      </p:nvGrpSpPr>
      <p:grpSpPr>
        <a:xfrm>
          <a:off x="0" y="0"/>
          <a:ext cx="0" cy="0"/>
          <a:chOff x="0" y="0"/>
          <a:chExt cx="0" cy="0"/>
        </a:xfrm>
      </p:grpSpPr>
      <p:sp>
        <p:nvSpPr>
          <p:cNvPr id="151" name="Google Shape;151;p7"/>
          <p:cNvSpPr txBox="1">
            <a:spLocks noGrp="1"/>
          </p:cNvSpPr>
          <p:nvPr>
            <p:ph type="body" idx="4294967295"/>
          </p:nvPr>
        </p:nvSpPr>
        <p:spPr>
          <a:xfrm>
            <a:off x="838200" y="1437643"/>
            <a:ext cx="9945870" cy="5369558"/>
          </a:xfrm>
          <a:prstGeom prst="rect">
            <a:avLst/>
          </a:prstGeom>
          <a:noFill/>
          <a:ln>
            <a:noFill/>
          </a:ln>
        </p:spPr>
        <p:txBody>
          <a:bodyPr spcFirstLastPara="1" wrap="square" lIns="91425" tIns="45700" rIns="91425" bIns="45700" anchor="t" anchorCtr="0">
            <a:noAutofit/>
          </a:bodyPr>
          <a:lstStyle/>
          <a:p>
            <a:pPr lvl="0" algn="l" rtl="0">
              <a:lnSpc>
                <a:spcPct val="150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Represent Clients while maintaining the Core Principles of the Collaborative Process</a:t>
            </a:r>
            <a:endParaRPr sz="2600" dirty="0">
              <a:latin typeface="Calibre Regular" panose="020B0503030202060203" pitchFamily="34" charset="77"/>
              <a:ea typeface="Arial"/>
              <a:cs typeface="Arial"/>
              <a:sym typeface="Arial"/>
            </a:endParaRPr>
          </a:p>
          <a:p>
            <a:pPr lvl="0" algn="l" rtl="0">
              <a:lnSpc>
                <a:spcPct val="150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Advise Clients regarding legal rights and responsibilities</a:t>
            </a:r>
            <a:endParaRPr sz="2600" dirty="0">
              <a:latin typeface="Calibre Regular" panose="020B0503030202060203" pitchFamily="34" charset="77"/>
            </a:endParaRPr>
          </a:p>
          <a:p>
            <a:pPr lvl="0" algn="l" rtl="0">
              <a:lnSpc>
                <a:spcPct val="150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Respectfully advocate for Clients through the Collaborative Process </a:t>
            </a:r>
            <a:endParaRPr sz="2600" dirty="0">
              <a:latin typeface="Calibre Regular" panose="020B0503030202060203" pitchFamily="34" charset="77"/>
            </a:endParaRPr>
          </a:p>
          <a:p>
            <a:pPr lvl="0" algn="l" rtl="0">
              <a:lnSpc>
                <a:spcPct val="150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Work with the Team to develop settlement options</a:t>
            </a:r>
            <a:endParaRPr sz="2600" dirty="0">
              <a:latin typeface="Calibre Regular" panose="020B0503030202060203" pitchFamily="34" charset="77"/>
            </a:endParaRPr>
          </a:p>
          <a:p>
            <a:pPr lvl="0" algn="l" rtl="0">
              <a:lnSpc>
                <a:spcPct val="115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Facilitate a final settlement agreement that serves the needs of the entire family system</a:t>
            </a:r>
            <a:endParaRPr sz="2600" dirty="0">
              <a:latin typeface="Calibre Regular" panose="020B0503030202060203" pitchFamily="34" charset="77"/>
              <a:ea typeface="Arial"/>
              <a:cs typeface="Arial"/>
              <a:sym typeface="Arial"/>
            </a:endParaRPr>
          </a:p>
          <a:p>
            <a:pPr lvl="0" algn="l" rtl="0">
              <a:lnSpc>
                <a:spcPct val="150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Draft necessary legal documents</a:t>
            </a:r>
            <a:endParaRPr sz="2600" dirty="0">
              <a:latin typeface="Calibre Regular" panose="020B0503030202060203" pitchFamily="34" charset="77"/>
            </a:endParaRPr>
          </a:p>
          <a:p>
            <a:pPr lvl="0" algn="l" rtl="0">
              <a:lnSpc>
                <a:spcPct val="150000"/>
              </a:lnSpc>
              <a:spcBef>
                <a:spcPts val="0"/>
              </a:spcBef>
              <a:spcAft>
                <a:spcPts val="0"/>
              </a:spcAft>
              <a:buClr>
                <a:schemeClr val="accent5"/>
              </a:buClr>
              <a:buSzPct val="120000"/>
              <a:buFont typeface="Arial" panose="020B0604020202020204" pitchFamily="34" charset="0"/>
              <a:buChar char="•"/>
            </a:pPr>
            <a:r>
              <a:rPr lang="en-US" sz="2600" dirty="0">
                <a:latin typeface="Calibre Regular" panose="020B0503030202060203" pitchFamily="34" charset="77"/>
                <a:ea typeface="Arial"/>
                <a:cs typeface="Arial"/>
                <a:sym typeface="Arial"/>
              </a:rPr>
              <a:t>Ensure that agreements are finalized and approved by the Court</a:t>
            </a:r>
            <a:endParaRPr sz="2600" dirty="0">
              <a:latin typeface="Calibre Regular" panose="020B0503030202060203" pitchFamily="34" charset="77"/>
              <a:ea typeface="Arial"/>
              <a:cs typeface="Arial"/>
              <a:sym typeface="Arial"/>
            </a:endParaRPr>
          </a:p>
          <a:p>
            <a:pPr marL="228600" lvl="0" indent="-50800" algn="l" rtl="0">
              <a:lnSpc>
                <a:spcPct val="90000"/>
              </a:lnSpc>
              <a:spcBef>
                <a:spcPts val="0"/>
              </a:spcBef>
              <a:spcAft>
                <a:spcPts val="0"/>
              </a:spcAft>
              <a:buClr>
                <a:schemeClr val="dk1"/>
              </a:buClr>
              <a:buSzPts val="2800"/>
              <a:buNone/>
            </a:pPr>
            <a:endParaRPr dirty="0"/>
          </a:p>
        </p:txBody>
      </p:sp>
      <p:sp>
        <p:nvSpPr>
          <p:cNvPr id="6" name="Google Shape;156;p8">
            <a:extLst>
              <a:ext uri="{FF2B5EF4-FFF2-40B4-BE49-F238E27FC236}">
                <a16:creationId xmlns:a16="http://schemas.microsoft.com/office/drawing/2014/main" id="{BC0D5769-2C7D-2541-A717-68FCC2D8D5AF}"/>
              </a:ext>
            </a:extLst>
          </p:cNvPr>
          <p:cNvSpPr txBox="1">
            <a:spLocks noGrp="1"/>
          </p:cNvSpPr>
          <p:nvPr>
            <p:ph type="title"/>
          </p:nvPr>
        </p:nvSpPr>
        <p:spPr>
          <a:xfrm>
            <a:off x="1072139" y="617665"/>
            <a:ext cx="8292900" cy="794700"/>
          </a:xfrm>
          <a:prstGeom prst="rect">
            <a:avLst/>
          </a:prstGeom>
          <a:noFill/>
          <a:ln>
            <a:noFill/>
          </a:ln>
        </p:spPr>
        <p:txBody>
          <a:bodyPr spcFirstLastPara="1" wrap="square" lIns="91425" tIns="45700" rIns="91425" bIns="45700" anchor="ctr" anchorCtr="0">
            <a:noAutofit/>
          </a:bodyPr>
          <a:lstStyle/>
          <a:p>
            <a:pPr marL="0" lvl="0" indent="0" rtl="0">
              <a:lnSpc>
                <a:spcPct val="115000"/>
              </a:lnSpc>
              <a:spcBef>
                <a:spcPts val="0"/>
              </a:spcBef>
              <a:spcAft>
                <a:spcPts val="0"/>
              </a:spcAft>
              <a:buClr>
                <a:schemeClr val="dk1"/>
              </a:buClr>
              <a:buSzPts val="1100"/>
              <a:buFont typeface="Arial"/>
              <a:buNone/>
            </a:pPr>
            <a:endParaRPr sz="3200" u="sng" dirty="0">
              <a:solidFill>
                <a:schemeClr val="bg2"/>
              </a:solidFill>
              <a:latin typeface="Calibre Regular" panose="020B0503030202060203" pitchFamily="34" charset="77"/>
              <a:ea typeface="Arial"/>
              <a:cs typeface="Arial"/>
              <a:sym typeface="Arial"/>
            </a:endParaRPr>
          </a:p>
          <a:p>
            <a:pPr marL="0" lvl="0" indent="0" rtl="0">
              <a:lnSpc>
                <a:spcPct val="115000"/>
              </a:lnSpc>
              <a:spcBef>
                <a:spcPts val="0"/>
              </a:spcBef>
              <a:spcAft>
                <a:spcPts val="0"/>
              </a:spcAft>
              <a:buClr>
                <a:schemeClr val="dk1"/>
              </a:buClr>
              <a:buSzPts val="1100"/>
              <a:buFont typeface="Arial"/>
              <a:buNone/>
            </a:pPr>
            <a:r>
              <a:rPr lang="en-US" sz="4800" dirty="0">
                <a:solidFill>
                  <a:schemeClr val="bg2"/>
                </a:solidFill>
                <a:latin typeface="Calibre Regular" panose="020B0503030202060203" pitchFamily="34" charset="77"/>
                <a:ea typeface="Arial"/>
                <a:cs typeface="Arial"/>
                <a:sym typeface="Arial"/>
              </a:rPr>
              <a:t>Collaborative Lawyers</a:t>
            </a:r>
            <a:endParaRPr sz="4800" dirty="0">
              <a:solidFill>
                <a:schemeClr val="bg2"/>
              </a:solidFill>
              <a:latin typeface="Calibre Regular" panose="020B0503030202060203" pitchFamily="34" charset="77"/>
              <a:ea typeface="Arial"/>
              <a:cs typeface="Arial"/>
              <a:sym typeface="Arial"/>
            </a:endParaRPr>
          </a:p>
          <a:p>
            <a:pPr marL="0" lvl="0" indent="0" rtl="0">
              <a:lnSpc>
                <a:spcPct val="90000"/>
              </a:lnSpc>
              <a:spcBef>
                <a:spcPts val="0"/>
              </a:spcBef>
              <a:spcAft>
                <a:spcPts val="0"/>
              </a:spcAft>
              <a:buSzPts val="1800"/>
              <a:buNone/>
            </a:pPr>
            <a:endParaRPr sz="4800" dirty="0">
              <a:solidFill>
                <a:schemeClr val="bg2"/>
              </a:solidFill>
              <a:latin typeface="Calibre Regular" panose="020B0503030202060203" pitchFamily="34" charset="77"/>
            </a:endParaRPr>
          </a:p>
        </p:txBody>
      </p:sp>
    </p:spTree>
  </p:cSld>
  <p:clrMapOvr>
    <a:masterClrMapping/>
  </p:clrMapOvr>
</p:sld>
</file>

<file path=ppt/theme/theme1.xml><?xml version="1.0" encoding="utf-8"?>
<a:theme xmlns:a="http://schemas.openxmlformats.org/drawingml/2006/main" name="Office Theme">
  <a:themeElements>
    <a:clrScheme name="IACP MAIN">
      <a:dk1>
        <a:srgbClr val="000000"/>
      </a:dk1>
      <a:lt1>
        <a:srgbClr val="FFFFFF"/>
      </a:lt1>
      <a:dk2>
        <a:srgbClr val="204D6F"/>
      </a:dk2>
      <a:lt2>
        <a:srgbClr val="EBEBEB"/>
      </a:lt2>
      <a:accent1>
        <a:srgbClr val="706D2C"/>
      </a:accent1>
      <a:accent2>
        <a:srgbClr val="71A8A5"/>
      </a:accent2>
      <a:accent3>
        <a:srgbClr val="1A3A54"/>
      </a:accent3>
      <a:accent4>
        <a:srgbClr val="706C2C"/>
      </a:accent4>
      <a:accent5>
        <a:srgbClr val="AF792B"/>
      </a:accent5>
      <a:accent6>
        <a:srgbClr val="1F4D70"/>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ACP MAIN">
      <a:dk1>
        <a:srgbClr val="000000"/>
      </a:dk1>
      <a:lt1>
        <a:srgbClr val="FFFFFF"/>
      </a:lt1>
      <a:dk2>
        <a:srgbClr val="204D6F"/>
      </a:dk2>
      <a:lt2>
        <a:srgbClr val="EBEBEB"/>
      </a:lt2>
      <a:accent1>
        <a:srgbClr val="706D2C"/>
      </a:accent1>
      <a:accent2>
        <a:srgbClr val="71A8A5"/>
      </a:accent2>
      <a:accent3>
        <a:srgbClr val="1A3A54"/>
      </a:accent3>
      <a:accent4>
        <a:srgbClr val="706C2C"/>
      </a:accent4>
      <a:accent5>
        <a:srgbClr val="AF792B"/>
      </a:accent5>
      <a:accent6>
        <a:srgbClr val="1F4D70"/>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E0333BFD1C4E478DF4E659AF8328CB" ma:contentTypeVersion="13" ma:contentTypeDescription="Create a new document." ma:contentTypeScope="" ma:versionID="02656001ded41c037da54271c3fc597d">
  <xsd:schema xmlns:xsd="http://www.w3.org/2001/XMLSchema" xmlns:xs="http://www.w3.org/2001/XMLSchema" xmlns:p="http://schemas.microsoft.com/office/2006/metadata/properties" xmlns:ns2="7c5b7124-c9c7-4780-95cb-59acc399c654" xmlns:ns3="7aecc506-a8d9-4f80-862d-2d530c60bc07" targetNamespace="http://schemas.microsoft.com/office/2006/metadata/properties" ma:root="true" ma:fieldsID="ed162b5dacda89a7876cc4f58171a727" ns2:_="" ns3:_="">
    <xsd:import namespace="7c5b7124-c9c7-4780-95cb-59acc399c654"/>
    <xsd:import namespace="7aecc506-a8d9-4f80-862d-2d530c60bc0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5b7124-c9c7-4780-95cb-59acc399c6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ecc506-a8d9-4f80-862d-2d530c60bc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8C348D-D107-4469-95D0-98DBDCE1DDD4}"/>
</file>

<file path=customXml/itemProps2.xml><?xml version="1.0" encoding="utf-8"?>
<ds:datastoreItem xmlns:ds="http://schemas.openxmlformats.org/officeDocument/2006/customXml" ds:itemID="{0CD5DDC2-6447-4AF7-93C1-5F67EABB4F3E}"/>
</file>

<file path=customXml/itemProps3.xml><?xml version="1.0" encoding="utf-8"?>
<ds:datastoreItem xmlns:ds="http://schemas.openxmlformats.org/officeDocument/2006/customXml" ds:itemID="{01EE9BAB-488C-4A80-A944-C6228FC74E62}"/>
</file>

<file path=docProps/app.xml><?xml version="1.0" encoding="utf-8"?>
<Properties xmlns="http://schemas.openxmlformats.org/officeDocument/2006/extended-properties" xmlns:vt="http://schemas.openxmlformats.org/officeDocument/2006/docPropsVTypes">
  <TotalTime>1502</TotalTime>
  <Words>3767</Words>
  <Application>Microsoft Macintosh PowerPoint</Application>
  <PresentationFormat>Widescreen</PresentationFormat>
  <Paragraphs>215</Paragraphs>
  <Slides>21</Slides>
  <Notes>21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Calibre Regular</vt:lpstr>
      <vt:lpstr>Calibre Semibold</vt:lpstr>
      <vt:lpstr>Calibri</vt:lpstr>
      <vt:lpstr>Office Theme</vt:lpstr>
      <vt:lpstr>Office Theme</vt:lpstr>
      <vt:lpstr>INTRODUCTION TO COLLABORATIVE  PRACTICE</vt:lpstr>
      <vt:lpstr>Ask your clients:</vt:lpstr>
      <vt:lpstr>PowerPoint Presentation</vt:lpstr>
      <vt:lpstr>What is Collaborative Practice?</vt:lpstr>
      <vt:lpstr>Countries with IACP members</vt:lpstr>
      <vt:lpstr>A Team Process</vt:lpstr>
      <vt:lpstr>Defining Characteristics</vt:lpstr>
      <vt:lpstr>Positional vs. Interest Based Negotiation</vt:lpstr>
      <vt:lpstr> Collaborative Lawyers </vt:lpstr>
      <vt:lpstr> Mental Health Professionals </vt:lpstr>
      <vt:lpstr> Mental Health Professionals </vt:lpstr>
      <vt:lpstr>Financial Professionals</vt:lpstr>
      <vt:lpstr>Other Professionals</vt:lpstr>
      <vt:lpstr>Benefits of the Collaborative Process to the Clients</vt:lpstr>
      <vt:lpstr> Collaborative is NOT Mediation </vt:lpstr>
      <vt:lpstr>Collaborative Practice Allows Clients to:</vt:lpstr>
      <vt:lpstr>Cases Suitable For Collaborative</vt:lpstr>
      <vt:lpstr>Clients Suitable for Collaborative</vt:lpstr>
      <vt:lpstr>Benefits of Collaborative  Practice for Professionals</vt:lpstr>
      <vt:lpstr>How to become a Collaborative Professional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Collaborative  Practice</dc:title>
  <cp:lastModifiedBy>Jessica Navarro</cp:lastModifiedBy>
  <cp:revision>13</cp:revision>
  <dcterms:modified xsi:type="dcterms:W3CDTF">2021-12-19T20:10:25Z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0x01010074E0333BFD1C4E478DF4E659AF8328CB</vt:lpwstr>
  </property>
</Properties>
</file>