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70" r:id="rId12"/>
    <p:sldId id="271" r:id="rId13"/>
    <p:sldId id="265" r:id="rId14"/>
    <p:sldId id="272" r:id="rId15"/>
    <p:sldId id="268" r:id="rId16"/>
    <p:sldId id="273" r:id="rId17"/>
    <p:sldId id="275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9" r:id="rId31"/>
    <p:sldId id="290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AFB3A-A38C-44F1-AF21-87A13504E2F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401863-25D0-4BDC-9B9A-E54D78C44A29}">
      <dgm:prSet/>
      <dgm:spPr/>
      <dgm:t>
        <a:bodyPr/>
        <a:lstStyle/>
        <a:p>
          <a:r>
            <a:rPr lang="en-CA" dirty="0"/>
            <a:t>Who actually owns the company?</a:t>
          </a:r>
          <a:endParaRPr lang="en-US" dirty="0"/>
        </a:p>
      </dgm:t>
    </dgm:pt>
    <dgm:pt modelId="{C5995C32-568F-4025-87BF-DC06214FA715}" type="parTrans" cxnId="{2D7A8B15-C25F-4788-9239-4C6238C2E53A}">
      <dgm:prSet/>
      <dgm:spPr/>
      <dgm:t>
        <a:bodyPr/>
        <a:lstStyle/>
        <a:p>
          <a:endParaRPr lang="en-US"/>
        </a:p>
      </dgm:t>
    </dgm:pt>
    <dgm:pt modelId="{D7E27594-5442-4A62-8FDC-C920F4213FD6}" type="sibTrans" cxnId="{2D7A8B15-C25F-4788-9239-4C6238C2E53A}">
      <dgm:prSet/>
      <dgm:spPr/>
      <dgm:t>
        <a:bodyPr/>
        <a:lstStyle/>
        <a:p>
          <a:endParaRPr lang="en-US"/>
        </a:p>
      </dgm:t>
    </dgm:pt>
    <dgm:pt modelId="{920E1E73-14D0-4548-9658-B072DA01ECAB}">
      <dgm:prSet/>
      <dgm:spPr/>
      <dgm:t>
        <a:bodyPr/>
        <a:lstStyle/>
        <a:p>
          <a:r>
            <a:rPr lang="en-CA" dirty="0"/>
            <a:t>What happened at Date of Marriage &amp; Separation?</a:t>
          </a:r>
          <a:endParaRPr lang="en-US" dirty="0"/>
        </a:p>
      </dgm:t>
    </dgm:pt>
    <dgm:pt modelId="{37A2B101-6240-4704-A0B8-C75F27E9F7D3}" type="parTrans" cxnId="{04D71CBB-4FFD-4D45-A4EA-09CD34060432}">
      <dgm:prSet/>
      <dgm:spPr/>
      <dgm:t>
        <a:bodyPr/>
        <a:lstStyle/>
        <a:p>
          <a:endParaRPr lang="en-US"/>
        </a:p>
      </dgm:t>
    </dgm:pt>
    <dgm:pt modelId="{6A27FA89-10A8-4221-A343-6C39BDFB0C10}" type="sibTrans" cxnId="{04D71CBB-4FFD-4D45-A4EA-09CD34060432}">
      <dgm:prSet/>
      <dgm:spPr/>
      <dgm:t>
        <a:bodyPr/>
        <a:lstStyle/>
        <a:p>
          <a:endParaRPr lang="en-US"/>
        </a:p>
      </dgm:t>
    </dgm:pt>
    <dgm:pt modelId="{FDE83B0B-209C-4088-B4A1-E91911F0D8FF}">
      <dgm:prSet/>
      <dgm:spPr/>
      <dgm:t>
        <a:bodyPr/>
        <a:lstStyle/>
        <a:p>
          <a:r>
            <a:rPr lang="en-CA" dirty="0"/>
            <a:t>The Legal Model vs The Creative Model</a:t>
          </a:r>
          <a:endParaRPr lang="en-US" dirty="0"/>
        </a:p>
      </dgm:t>
    </dgm:pt>
    <dgm:pt modelId="{521776E0-249A-4BF7-96FE-757B6D44BD0D}" type="parTrans" cxnId="{5D8F4A53-BA6C-4799-907A-6BBACDE593F8}">
      <dgm:prSet/>
      <dgm:spPr/>
      <dgm:t>
        <a:bodyPr/>
        <a:lstStyle/>
        <a:p>
          <a:endParaRPr lang="en-US"/>
        </a:p>
      </dgm:t>
    </dgm:pt>
    <dgm:pt modelId="{B1221B11-6028-453D-A0F8-C58C255B199F}" type="sibTrans" cxnId="{5D8F4A53-BA6C-4799-907A-6BBACDE593F8}">
      <dgm:prSet/>
      <dgm:spPr/>
      <dgm:t>
        <a:bodyPr/>
        <a:lstStyle/>
        <a:p>
          <a:endParaRPr lang="en-US"/>
        </a:p>
      </dgm:t>
    </dgm:pt>
    <dgm:pt modelId="{6386E912-A2A3-4F96-A071-E3576B9288E8}">
      <dgm:prSet/>
      <dgm:spPr/>
      <dgm:t>
        <a:bodyPr/>
        <a:lstStyle/>
        <a:p>
          <a:r>
            <a:rPr lang="en-CA" dirty="0"/>
            <a:t>Client education &amp; managing expectations </a:t>
          </a:r>
          <a:endParaRPr lang="en-US" dirty="0"/>
        </a:p>
      </dgm:t>
    </dgm:pt>
    <dgm:pt modelId="{0A8696DA-3222-4B5D-B359-04E3D3D8C9A8}" type="parTrans" cxnId="{E09996F7-E25A-4E33-822A-801704D3B012}">
      <dgm:prSet/>
      <dgm:spPr/>
      <dgm:t>
        <a:bodyPr/>
        <a:lstStyle/>
        <a:p>
          <a:endParaRPr lang="en-US"/>
        </a:p>
      </dgm:t>
    </dgm:pt>
    <dgm:pt modelId="{8E608BE6-351A-414C-B597-A5ACECF7F92E}" type="sibTrans" cxnId="{E09996F7-E25A-4E33-822A-801704D3B012}">
      <dgm:prSet/>
      <dgm:spPr/>
      <dgm:t>
        <a:bodyPr/>
        <a:lstStyle/>
        <a:p>
          <a:endParaRPr lang="en-US"/>
        </a:p>
      </dgm:t>
    </dgm:pt>
    <dgm:pt modelId="{90A905CD-F2C7-4445-B845-7859C5565039}">
      <dgm:prSet/>
      <dgm:spPr/>
      <dgm:t>
        <a:bodyPr/>
        <a:lstStyle/>
        <a:p>
          <a:r>
            <a:rPr lang="en-CA" dirty="0"/>
            <a:t>Lifestyle and Business Income  </a:t>
          </a:r>
          <a:endParaRPr lang="en-US" dirty="0"/>
        </a:p>
      </dgm:t>
    </dgm:pt>
    <dgm:pt modelId="{B1AB7790-6373-49ED-BB61-00B8451ED1C6}" type="parTrans" cxnId="{6FD8450C-33C4-4D62-A660-2D3B95853C9B}">
      <dgm:prSet/>
      <dgm:spPr/>
      <dgm:t>
        <a:bodyPr/>
        <a:lstStyle/>
        <a:p>
          <a:endParaRPr lang="en-US"/>
        </a:p>
      </dgm:t>
    </dgm:pt>
    <dgm:pt modelId="{4A09A0E7-71FD-4C67-9153-F318C20C82BE}" type="sibTrans" cxnId="{6FD8450C-33C4-4D62-A660-2D3B95853C9B}">
      <dgm:prSet/>
      <dgm:spPr/>
      <dgm:t>
        <a:bodyPr/>
        <a:lstStyle/>
        <a:p>
          <a:endParaRPr lang="en-US"/>
        </a:p>
      </dgm:t>
    </dgm:pt>
    <dgm:pt modelId="{542391D3-E801-49C3-B269-5BAD1D2C72DF}" type="pres">
      <dgm:prSet presAssocID="{1EDAFB3A-A38C-44F1-AF21-87A13504E2F0}" presName="linear" presStyleCnt="0">
        <dgm:presLayoutVars>
          <dgm:animLvl val="lvl"/>
          <dgm:resizeHandles val="exact"/>
        </dgm:presLayoutVars>
      </dgm:prSet>
      <dgm:spPr/>
    </dgm:pt>
    <dgm:pt modelId="{D576D011-375B-4FE1-AF5C-9053C67FD8F7}" type="pres">
      <dgm:prSet presAssocID="{08401863-25D0-4BDC-9B9A-E54D78C44A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6659D8B-B274-4A38-8521-E92ADF130CF3}" type="pres">
      <dgm:prSet presAssocID="{D7E27594-5442-4A62-8FDC-C920F4213FD6}" presName="spacer" presStyleCnt="0"/>
      <dgm:spPr/>
    </dgm:pt>
    <dgm:pt modelId="{1B4FD2F4-AD0F-4AA2-84D6-319FE69EE3FE}" type="pres">
      <dgm:prSet presAssocID="{920E1E73-14D0-4548-9658-B072DA01ECA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11F39B-BB8F-46A6-B42D-82939583C9F4}" type="pres">
      <dgm:prSet presAssocID="{6A27FA89-10A8-4221-A343-6C39BDFB0C10}" presName="spacer" presStyleCnt="0"/>
      <dgm:spPr/>
    </dgm:pt>
    <dgm:pt modelId="{A8B8E60F-C7F6-47A7-8679-FD763F112046}" type="pres">
      <dgm:prSet presAssocID="{FDE83B0B-209C-4088-B4A1-E91911F0D8F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5FDA3ED-2E12-4A23-9F08-2A8FE8BC8467}" type="pres">
      <dgm:prSet presAssocID="{B1221B11-6028-453D-A0F8-C58C255B199F}" presName="spacer" presStyleCnt="0"/>
      <dgm:spPr/>
    </dgm:pt>
    <dgm:pt modelId="{75B362C0-229A-4ED1-99CB-BA6859E75D60}" type="pres">
      <dgm:prSet presAssocID="{6386E912-A2A3-4F96-A071-E3576B9288E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050527-FC09-4B50-9707-772BF919A5E3}" type="pres">
      <dgm:prSet presAssocID="{8E608BE6-351A-414C-B597-A5ACECF7F92E}" presName="spacer" presStyleCnt="0"/>
      <dgm:spPr/>
    </dgm:pt>
    <dgm:pt modelId="{49DFE3B1-572D-457E-B730-FD4EC0490B1B}" type="pres">
      <dgm:prSet presAssocID="{90A905CD-F2C7-4445-B845-7859C556503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A20DE05-FED6-4BA5-A65E-0094BE838C60}" type="presOf" srcId="{1EDAFB3A-A38C-44F1-AF21-87A13504E2F0}" destId="{542391D3-E801-49C3-B269-5BAD1D2C72DF}" srcOrd="0" destOrd="0" presId="urn:microsoft.com/office/officeart/2005/8/layout/vList2"/>
    <dgm:cxn modelId="{6FD8450C-33C4-4D62-A660-2D3B95853C9B}" srcId="{1EDAFB3A-A38C-44F1-AF21-87A13504E2F0}" destId="{90A905CD-F2C7-4445-B845-7859C5565039}" srcOrd="4" destOrd="0" parTransId="{B1AB7790-6373-49ED-BB61-00B8451ED1C6}" sibTransId="{4A09A0E7-71FD-4C67-9153-F318C20C82BE}"/>
    <dgm:cxn modelId="{2D7A8B15-C25F-4788-9239-4C6238C2E53A}" srcId="{1EDAFB3A-A38C-44F1-AF21-87A13504E2F0}" destId="{08401863-25D0-4BDC-9B9A-E54D78C44A29}" srcOrd="0" destOrd="0" parTransId="{C5995C32-568F-4025-87BF-DC06214FA715}" sibTransId="{D7E27594-5442-4A62-8FDC-C920F4213FD6}"/>
    <dgm:cxn modelId="{6516DE39-088C-4987-811E-864B74409224}" type="presOf" srcId="{08401863-25D0-4BDC-9B9A-E54D78C44A29}" destId="{D576D011-375B-4FE1-AF5C-9053C67FD8F7}" srcOrd="0" destOrd="0" presId="urn:microsoft.com/office/officeart/2005/8/layout/vList2"/>
    <dgm:cxn modelId="{64FF5C3A-404A-4620-8780-4372EBC20F47}" type="presOf" srcId="{6386E912-A2A3-4F96-A071-E3576B9288E8}" destId="{75B362C0-229A-4ED1-99CB-BA6859E75D60}" srcOrd="0" destOrd="0" presId="urn:microsoft.com/office/officeart/2005/8/layout/vList2"/>
    <dgm:cxn modelId="{DDC47B3B-96AD-42F8-A5BD-F8655A486BFE}" type="presOf" srcId="{90A905CD-F2C7-4445-B845-7859C5565039}" destId="{49DFE3B1-572D-457E-B730-FD4EC0490B1B}" srcOrd="0" destOrd="0" presId="urn:microsoft.com/office/officeart/2005/8/layout/vList2"/>
    <dgm:cxn modelId="{5D8F4A53-BA6C-4799-907A-6BBACDE593F8}" srcId="{1EDAFB3A-A38C-44F1-AF21-87A13504E2F0}" destId="{FDE83B0B-209C-4088-B4A1-E91911F0D8FF}" srcOrd="2" destOrd="0" parTransId="{521776E0-249A-4BF7-96FE-757B6D44BD0D}" sibTransId="{B1221B11-6028-453D-A0F8-C58C255B199F}"/>
    <dgm:cxn modelId="{04D71CBB-4FFD-4D45-A4EA-09CD34060432}" srcId="{1EDAFB3A-A38C-44F1-AF21-87A13504E2F0}" destId="{920E1E73-14D0-4548-9658-B072DA01ECAB}" srcOrd="1" destOrd="0" parTransId="{37A2B101-6240-4704-A0B8-C75F27E9F7D3}" sibTransId="{6A27FA89-10A8-4221-A343-6C39BDFB0C10}"/>
    <dgm:cxn modelId="{4F0CB3D4-0F25-4F68-BAA8-E85B9273D120}" type="presOf" srcId="{920E1E73-14D0-4548-9658-B072DA01ECAB}" destId="{1B4FD2F4-AD0F-4AA2-84D6-319FE69EE3FE}" srcOrd="0" destOrd="0" presId="urn:microsoft.com/office/officeart/2005/8/layout/vList2"/>
    <dgm:cxn modelId="{B5683CEF-17F5-4A30-ABFA-705A81A778FD}" type="presOf" srcId="{FDE83B0B-209C-4088-B4A1-E91911F0D8FF}" destId="{A8B8E60F-C7F6-47A7-8679-FD763F112046}" srcOrd="0" destOrd="0" presId="urn:microsoft.com/office/officeart/2005/8/layout/vList2"/>
    <dgm:cxn modelId="{E09996F7-E25A-4E33-822A-801704D3B012}" srcId="{1EDAFB3A-A38C-44F1-AF21-87A13504E2F0}" destId="{6386E912-A2A3-4F96-A071-E3576B9288E8}" srcOrd="3" destOrd="0" parTransId="{0A8696DA-3222-4B5D-B359-04E3D3D8C9A8}" sibTransId="{8E608BE6-351A-414C-B597-A5ACECF7F92E}"/>
    <dgm:cxn modelId="{E034897A-9191-4CA2-BF56-D9E9D67BCE10}" type="presParOf" srcId="{542391D3-E801-49C3-B269-5BAD1D2C72DF}" destId="{D576D011-375B-4FE1-AF5C-9053C67FD8F7}" srcOrd="0" destOrd="0" presId="urn:microsoft.com/office/officeart/2005/8/layout/vList2"/>
    <dgm:cxn modelId="{B173E6E8-EE64-45BD-BF7F-0943AF896C7D}" type="presParOf" srcId="{542391D3-E801-49C3-B269-5BAD1D2C72DF}" destId="{66659D8B-B274-4A38-8521-E92ADF130CF3}" srcOrd="1" destOrd="0" presId="urn:microsoft.com/office/officeart/2005/8/layout/vList2"/>
    <dgm:cxn modelId="{4E1D3168-BFCE-49E9-98F9-602AC8E9203C}" type="presParOf" srcId="{542391D3-E801-49C3-B269-5BAD1D2C72DF}" destId="{1B4FD2F4-AD0F-4AA2-84D6-319FE69EE3FE}" srcOrd="2" destOrd="0" presId="urn:microsoft.com/office/officeart/2005/8/layout/vList2"/>
    <dgm:cxn modelId="{03D8A23F-3597-411B-977F-B9ECC5E156AE}" type="presParOf" srcId="{542391D3-E801-49C3-B269-5BAD1D2C72DF}" destId="{2F11F39B-BB8F-46A6-B42D-82939583C9F4}" srcOrd="3" destOrd="0" presId="urn:microsoft.com/office/officeart/2005/8/layout/vList2"/>
    <dgm:cxn modelId="{146F297B-C54C-48F5-803D-62D07FCBECCC}" type="presParOf" srcId="{542391D3-E801-49C3-B269-5BAD1D2C72DF}" destId="{A8B8E60F-C7F6-47A7-8679-FD763F112046}" srcOrd="4" destOrd="0" presId="urn:microsoft.com/office/officeart/2005/8/layout/vList2"/>
    <dgm:cxn modelId="{5AA81802-DA13-426A-B76E-25A11EB0A0D9}" type="presParOf" srcId="{542391D3-E801-49C3-B269-5BAD1D2C72DF}" destId="{35FDA3ED-2E12-4A23-9F08-2A8FE8BC8467}" srcOrd="5" destOrd="0" presId="urn:microsoft.com/office/officeart/2005/8/layout/vList2"/>
    <dgm:cxn modelId="{3E51BEB3-F3A3-4302-BD65-3B4EDA414CC6}" type="presParOf" srcId="{542391D3-E801-49C3-B269-5BAD1D2C72DF}" destId="{75B362C0-229A-4ED1-99CB-BA6859E75D60}" srcOrd="6" destOrd="0" presId="urn:microsoft.com/office/officeart/2005/8/layout/vList2"/>
    <dgm:cxn modelId="{BB0CD55B-7DD9-4000-9C65-2BB7B2B915E5}" type="presParOf" srcId="{542391D3-E801-49C3-B269-5BAD1D2C72DF}" destId="{E5050527-FC09-4B50-9707-772BF919A5E3}" srcOrd="7" destOrd="0" presId="urn:microsoft.com/office/officeart/2005/8/layout/vList2"/>
    <dgm:cxn modelId="{D72CD971-3BE9-4F19-8758-FB2CA2798D9B}" type="presParOf" srcId="{542391D3-E801-49C3-B269-5BAD1D2C72DF}" destId="{49DFE3B1-572D-457E-B730-FD4EC0490B1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BAF7F-2DA2-4067-A4EA-722CC5345B30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C45C777-09BD-4DF8-9D60-C9AD4260A933}">
      <dgm:prSet/>
      <dgm:spPr/>
      <dgm:t>
        <a:bodyPr/>
        <a:lstStyle/>
        <a:p>
          <a:r>
            <a:rPr lang="en-CA"/>
            <a:t>Goals &amp; Interests of the clients</a:t>
          </a:r>
          <a:endParaRPr lang="en-US"/>
        </a:p>
      </dgm:t>
    </dgm:pt>
    <dgm:pt modelId="{98383788-6C17-4180-ABB2-64A8404B06EB}" type="parTrans" cxnId="{F80AE8AA-F51A-4975-BF24-D115872C7463}">
      <dgm:prSet/>
      <dgm:spPr/>
      <dgm:t>
        <a:bodyPr/>
        <a:lstStyle/>
        <a:p>
          <a:endParaRPr lang="en-US"/>
        </a:p>
      </dgm:t>
    </dgm:pt>
    <dgm:pt modelId="{370A3B65-5956-476E-9DA6-015A187A4F68}" type="sibTrans" cxnId="{F80AE8AA-F51A-4975-BF24-D115872C7463}">
      <dgm:prSet/>
      <dgm:spPr/>
      <dgm:t>
        <a:bodyPr/>
        <a:lstStyle/>
        <a:p>
          <a:endParaRPr lang="en-US"/>
        </a:p>
      </dgm:t>
    </dgm:pt>
    <dgm:pt modelId="{3308B27C-A9AD-410A-9B4A-27CDBF11EFD8}">
      <dgm:prSet/>
      <dgm:spPr/>
      <dgm:t>
        <a:bodyPr/>
        <a:lstStyle/>
        <a:p>
          <a:r>
            <a:rPr lang="en-CA"/>
            <a:t>Legacy Family Trust </a:t>
          </a:r>
          <a:endParaRPr lang="en-US"/>
        </a:p>
      </dgm:t>
    </dgm:pt>
    <dgm:pt modelId="{7E1FD590-553E-4822-9653-88A34EEB97DB}" type="parTrans" cxnId="{60E6BD6B-0A76-49EE-A0FC-B0D8C6D646D0}">
      <dgm:prSet/>
      <dgm:spPr/>
      <dgm:t>
        <a:bodyPr/>
        <a:lstStyle/>
        <a:p>
          <a:endParaRPr lang="en-US"/>
        </a:p>
      </dgm:t>
    </dgm:pt>
    <dgm:pt modelId="{CC0037A9-6990-4AD7-AC58-7ACE988A4F76}" type="sibTrans" cxnId="{60E6BD6B-0A76-49EE-A0FC-B0D8C6D646D0}">
      <dgm:prSet/>
      <dgm:spPr/>
      <dgm:t>
        <a:bodyPr/>
        <a:lstStyle/>
        <a:p>
          <a:endParaRPr lang="en-US"/>
        </a:p>
      </dgm:t>
    </dgm:pt>
    <dgm:pt modelId="{E384629E-55F9-4D70-84EE-4575505B8974}">
      <dgm:prSet/>
      <dgm:spPr/>
      <dgm:t>
        <a:bodyPr/>
        <a:lstStyle/>
        <a:p>
          <a:r>
            <a:rPr lang="en-CA"/>
            <a:t>Taxation Exposure</a:t>
          </a:r>
          <a:endParaRPr lang="en-US"/>
        </a:p>
      </dgm:t>
    </dgm:pt>
    <dgm:pt modelId="{64B2A5CB-E24F-4585-974B-3EC0CB18FBB5}" type="parTrans" cxnId="{B109718D-7B35-480A-A15B-F37DE473EAC9}">
      <dgm:prSet/>
      <dgm:spPr/>
      <dgm:t>
        <a:bodyPr/>
        <a:lstStyle/>
        <a:p>
          <a:endParaRPr lang="en-US"/>
        </a:p>
      </dgm:t>
    </dgm:pt>
    <dgm:pt modelId="{115B166C-54CA-47A4-8D2A-87DA55913D90}" type="sibTrans" cxnId="{B109718D-7B35-480A-A15B-F37DE473EAC9}">
      <dgm:prSet/>
      <dgm:spPr/>
      <dgm:t>
        <a:bodyPr/>
        <a:lstStyle/>
        <a:p>
          <a:endParaRPr lang="en-US"/>
        </a:p>
      </dgm:t>
    </dgm:pt>
    <dgm:pt modelId="{46217CAF-CB18-407A-851E-4E2CF15FE196}">
      <dgm:prSet/>
      <dgm:spPr/>
      <dgm:t>
        <a:bodyPr/>
        <a:lstStyle/>
        <a:p>
          <a:r>
            <a:rPr lang="en-CA"/>
            <a:t>Estate &amp; Succession Planning  </a:t>
          </a:r>
          <a:endParaRPr lang="en-US"/>
        </a:p>
      </dgm:t>
    </dgm:pt>
    <dgm:pt modelId="{918A85D9-6C57-4DD8-B93A-70F4AE6CC880}" type="parTrans" cxnId="{A64EB36C-9EBB-405A-BFD4-F27CA66F8236}">
      <dgm:prSet/>
      <dgm:spPr/>
      <dgm:t>
        <a:bodyPr/>
        <a:lstStyle/>
        <a:p>
          <a:endParaRPr lang="en-US"/>
        </a:p>
      </dgm:t>
    </dgm:pt>
    <dgm:pt modelId="{EE4A537E-E22B-44B5-B846-811C8ACE8174}" type="sibTrans" cxnId="{A64EB36C-9EBB-405A-BFD4-F27CA66F8236}">
      <dgm:prSet/>
      <dgm:spPr/>
      <dgm:t>
        <a:bodyPr/>
        <a:lstStyle/>
        <a:p>
          <a:endParaRPr lang="en-US"/>
        </a:p>
      </dgm:t>
    </dgm:pt>
    <dgm:pt modelId="{F6561969-B93B-4065-9B1A-3CAE4594779F}">
      <dgm:prSet/>
      <dgm:spPr/>
      <dgm:t>
        <a:bodyPr/>
        <a:lstStyle/>
        <a:p>
          <a:r>
            <a:rPr lang="en-CA"/>
            <a:t>Avoiding expensive “Fire Sales”</a:t>
          </a:r>
          <a:endParaRPr lang="en-US"/>
        </a:p>
      </dgm:t>
    </dgm:pt>
    <dgm:pt modelId="{B541C992-6BB5-4B77-9E29-FB0082144A10}" type="parTrans" cxnId="{D1716BC3-C532-4C7E-9225-4E87BFE3195C}">
      <dgm:prSet/>
      <dgm:spPr/>
      <dgm:t>
        <a:bodyPr/>
        <a:lstStyle/>
        <a:p>
          <a:endParaRPr lang="en-US"/>
        </a:p>
      </dgm:t>
    </dgm:pt>
    <dgm:pt modelId="{E344D297-6A77-4EBE-8034-08C7C0573EC2}" type="sibTrans" cxnId="{D1716BC3-C532-4C7E-9225-4E87BFE3195C}">
      <dgm:prSet/>
      <dgm:spPr/>
      <dgm:t>
        <a:bodyPr/>
        <a:lstStyle/>
        <a:p>
          <a:endParaRPr lang="en-US"/>
        </a:p>
      </dgm:t>
    </dgm:pt>
    <dgm:pt modelId="{0931CBF8-461E-4CD0-AAE1-76ED405A7520}">
      <dgm:prSet/>
      <dgm:spPr/>
      <dgm:t>
        <a:bodyPr/>
        <a:lstStyle/>
        <a:p>
          <a:r>
            <a:rPr lang="en-CA"/>
            <a:t>Founder health issues</a:t>
          </a:r>
          <a:endParaRPr lang="en-US"/>
        </a:p>
      </dgm:t>
    </dgm:pt>
    <dgm:pt modelId="{EFDE7468-9D04-4C4E-9307-FBA0DC52BFC2}" type="parTrans" cxnId="{56F465D8-8AD0-4329-967F-87D78340EA12}">
      <dgm:prSet/>
      <dgm:spPr/>
      <dgm:t>
        <a:bodyPr/>
        <a:lstStyle/>
        <a:p>
          <a:endParaRPr lang="en-US"/>
        </a:p>
      </dgm:t>
    </dgm:pt>
    <dgm:pt modelId="{62FB5906-FF1A-47E8-9D8F-D49F872D5FD5}" type="sibTrans" cxnId="{56F465D8-8AD0-4329-967F-87D78340EA12}">
      <dgm:prSet/>
      <dgm:spPr/>
      <dgm:t>
        <a:bodyPr/>
        <a:lstStyle/>
        <a:p>
          <a:endParaRPr lang="en-US"/>
        </a:p>
      </dgm:t>
    </dgm:pt>
    <dgm:pt modelId="{155991F1-4491-4B5D-AAF3-8A5201A40F1C}">
      <dgm:prSet/>
      <dgm:spPr/>
      <dgm:t>
        <a:bodyPr/>
        <a:lstStyle/>
        <a:p>
          <a:r>
            <a:rPr lang="en-CA"/>
            <a:t>Planning for the eventual winding up of the businesses</a:t>
          </a:r>
          <a:endParaRPr lang="en-US"/>
        </a:p>
      </dgm:t>
    </dgm:pt>
    <dgm:pt modelId="{D4040D6C-1FFA-4B09-A6ED-7FC19460DD18}" type="parTrans" cxnId="{6EE03198-09C1-4C0A-8417-FFA23934F8C4}">
      <dgm:prSet/>
      <dgm:spPr/>
      <dgm:t>
        <a:bodyPr/>
        <a:lstStyle/>
        <a:p>
          <a:endParaRPr lang="en-US"/>
        </a:p>
      </dgm:t>
    </dgm:pt>
    <dgm:pt modelId="{1A72B337-B977-4DA0-AFC1-704034A78243}" type="sibTrans" cxnId="{6EE03198-09C1-4C0A-8417-FFA23934F8C4}">
      <dgm:prSet/>
      <dgm:spPr/>
      <dgm:t>
        <a:bodyPr/>
        <a:lstStyle/>
        <a:p>
          <a:endParaRPr lang="en-US"/>
        </a:p>
      </dgm:t>
    </dgm:pt>
    <dgm:pt modelId="{C4E51725-2D6F-4F24-B5D8-4632F2E3746B}" type="pres">
      <dgm:prSet presAssocID="{B65BAF7F-2DA2-4067-A4EA-722CC5345B30}" presName="diagram" presStyleCnt="0">
        <dgm:presLayoutVars>
          <dgm:dir/>
          <dgm:resizeHandles val="exact"/>
        </dgm:presLayoutVars>
      </dgm:prSet>
      <dgm:spPr/>
    </dgm:pt>
    <dgm:pt modelId="{2AA581BD-B5CE-455B-AE1F-9F43B42A83E7}" type="pres">
      <dgm:prSet presAssocID="{CC45C777-09BD-4DF8-9D60-C9AD4260A933}" presName="node" presStyleLbl="node1" presStyleIdx="0" presStyleCnt="7">
        <dgm:presLayoutVars>
          <dgm:bulletEnabled val="1"/>
        </dgm:presLayoutVars>
      </dgm:prSet>
      <dgm:spPr/>
    </dgm:pt>
    <dgm:pt modelId="{4520AB05-55ED-403F-900D-93E99F2E86CD}" type="pres">
      <dgm:prSet presAssocID="{370A3B65-5956-476E-9DA6-015A187A4F68}" presName="sibTrans" presStyleCnt="0"/>
      <dgm:spPr/>
    </dgm:pt>
    <dgm:pt modelId="{2ED478AC-12D2-4D70-8422-C58EBAB0D6E5}" type="pres">
      <dgm:prSet presAssocID="{3308B27C-A9AD-410A-9B4A-27CDBF11EFD8}" presName="node" presStyleLbl="node1" presStyleIdx="1" presStyleCnt="7">
        <dgm:presLayoutVars>
          <dgm:bulletEnabled val="1"/>
        </dgm:presLayoutVars>
      </dgm:prSet>
      <dgm:spPr/>
    </dgm:pt>
    <dgm:pt modelId="{2794D343-02E4-4708-B8FE-17C42A5C0C26}" type="pres">
      <dgm:prSet presAssocID="{CC0037A9-6990-4AD7-AC58-7ACE988A4F76}" presName="sibTrans" presStyleCnt="0"/>
      <dgm:spPr/>
    </dgm:pt>
    <dgm:pt modelId="{C7DD8C14-2EE3-4257-877B-25C9510F0360}" type="pres">
      <dgm:prSet presAssocID="{E384629E-55F9-4D70-84EE-4575505B8974}" presName="node" presStyleLbl="node1" presStyleIdx="2" presStyleCnt="7">
        <dgm:presLayoutVars>
          <dgm:bulletEnabled val="1"/>
        </dgm:presLayoutVars>
      </dgm:prSet>
      <dgm:spPr/>
    </dgm:pt>
    <dgm:pt modelId="{56929665-6CF9-423A-9B33-9761D36F70EF}" type="pres">
      <dgm:prSet presAssocID="{115B166C-54CA-47A4-8D2A-87DA55913D90}" presName="sibTrans" presStyleCnt="0"/>
      <dgm:spPr/>
    </dgm:pt>
    <dgm:pt modelId="{17E55225-56EF-43CD-BE78-D58150D264DE}" type="pres">
      <dgm:prSet presAssocID="{46217CAF-CB18-407A-851E-4E2CF15FE196}" presName="node" presStyleLbl="node1" presStyleIdx="3" presStyleCnt="7">
        <dgm:presLayoutVars>
          <dgm:bulletEnabled val="1"/>
        </dgm:presLayoutVars>
      </dgm:prSet>
      <dgm:spPr/>
    </dgm:pt>
    <dgm:pt modelId="{C91FC171-9D6E-437C-810F-CFAC3A2C2A21}" type="pres">
      <dgm:prSet presAssocID="{EE4A537E-E22B-44B5-B846-811C8ACE8174}" presName="sibTrans" presStyleCnt="0"/>
      <dgm:spPr/>
    </dgm:pt>
    <dgm:pt modelId="{383E157F-2940-4EDC-94DB-3C6DF3154DAA}" type="pres">
      <dgm:prSet presAssocID="{F6561969-B93B-4065-9B1A-3CAE4594779F}" presName="node" presStyleLbl="node1" presStyleIdx="4" presStyleCnt="7">
        <dgm:presLayoutVars>
          <dgm:bulletEnabled val="1"/>
        </dgm:presLayoutVars>
      </dgm:prSet>
      <dgm:spPr/>
    </dgm:pt>
    <dgm:pt modelId="{3398CB97-0512-4647-B79E-6B7F92DE237B}" type="pres">
      <dgm:prSet presAssocID="{E344D297-6A77-4EBE-8034-08C7C0573EC2}" presName="sibTrans" presStyleCnt="0"/>
      <dgm:spPr/>
    </dgm:pt>
    <dgm:pt modelId="{8DE7E7C6-29C5-4FC3-B08F-BA3DE292061D}" type="pres">
      <dgm:prSet presAssocID="{0931CBF8-461E-4CD0-AAE1-76ED405A7520}" presName="node" presStyleLbl="node1" presStyleIdx="5" presStyleCnt="7">
        <dgm:presLayoutVars>
          <dgm:bulletEnabled val="1"/>
        </dgm:presLayoutVars>
      </dgm:prSet>
      <dgm:spPr/>
    </dgm:pt>
    <dgm:pt modelId="{501CE312-6429-436E-ABC2-A3603EA35589}" type="pres">
      <dgm:prSet presAssocID="{62FB5906-FF1A-47E8-9D8F-D49F872D5FD5}" presName="sibTrans" presStyleCnt="0"/>
      <dgm:spPr/>
    </dgm:pt>
    <dgm:pt modelId="{4395B277-0ED1-49BE-907D-CF898BC7F5AD}" type="pres">
      <dgm:prSet presAssocID="{155991F1-4491-4B5D-AAF3-8A5201A40F1C}" presName="node" presStyleLbl="node1" presStyleIdx="6" presStyleCnt="7">
        <dgm:presLayoutVars>
          <dgm:bulletEnabled val="1"/>
        </dgm:presLayoutVars>
      </dgm:prSet>
      <dgm:spPr/>
    </dgm:pt>
  </dgm:ptLst>
  <dgm:cxnLst>
    <dgm:cxn modelId="{EC2DB923-8631-4348-B566-BE96595F5BE9}" type="presOf" srcId="{46217CAF-CB18-407A-851E-4E2CF15FE196}" destId="{17E55225-56EF-43CD-BE78-D58150D264DE}" srcOrd="0" destOrd="0" presId="urn:microsoft.com/office/officeart/2005/8/layout/default"/>
    <dgm:cxn modelId="{60E6BD6B-0A76-49EE-A0FC-B0D8C6D646D0}" srcId="{B65BAF7F-2DA2-4067-A4EA-722CC5345B30}" destId="{3308B27C-A9AD-410A-9B4A-27CDBF11EFD8}" srcOrd="1" destOrd="0" parTransId="{7E1FD590-553E-4822-9653-88A34EEB97DB}" sibTransId="{CC0037A9-6990-4AD7-AC58-7ACE988A4F76}"/>
    <dgm:cxn modelId="{A64EB36C-9EBB-405A-BFD4-F27CA66F8236}" srcId="{B65BAF7F-2DA2-4067-A4EA-722CC5345B30}" destId="{46217CAF-CB18-407A-851E-4E2CF15FE196}" srcOrd="3" destOrd="0" parTransId="{918A85D9-6C57-4DD8-B93A-70F4AE6CC880}" sibTransId="{EE4A537E-E22B-44B5-B846-811C8ACE8174}"/>
    <dgm:cxn modelId="{79A50A85-D64C-4A2D-A42B-C4037853ED42}" type="presOf" srcId="{155991F1-4491-4B5D-AAF3-8A5201A40F1C}" destId="{4395B277-0ED1-49BE-907D-CF898BC7F5AD}" srcOrd="0" destOrd="0" presId="urn:microsoft.com/office/officeart/2005/8/layout/default"/>
    <dgm:cxn modelId="{78695889-5BDC-4F73-A494-423326DE74D3}" type="presOf" srcId="{B65BAF7F-2DA2-4067-A4EA-722CC5345B30}" destId="{C4E51725-2D6F-4F24-B5D8-4632F2E3746B}" srcOrd="0" destOrd="0" presId="urn:microsoft.com/office/officeart/2005/8/layout/default"/>
    <dgm:cxn modelId="{B109718D-7B35-480A-A15B-F37DE473EAC9}" srcId="{B65BAF7F-2DA2-4067-A4EA-722CC5345B30}" destId="{E384629E-55F9-4D70-84EE-4575505B8974}" srcOrd="2" destOrd="0" parTransId="{64B2A5CB-E24F-4585-974B-3EC0CB18FBB5}" sibTransId="{115B166C-54CA-47A4-8D2A-87DA55913D90}"/>
    <dgm:cxn modelId="{6EE03198-09C1-4C0A-8417-FFA23934F8C4}" srcId="{B65BAF7F-2DA2-4067-A4EA-722CC5345B30}" destId="{155991F1-4491-4B5D-AAF3-8A5201A40F1C}" srcOrd="6" destOrd="0" parTransId="{D4040D6C-1FFA-4B09-A6ED-7FC19460DD18}" sibTransId="{1A72B337-B977-4DA0-AFC1-704034A78243}"/>
    <dgm:cxn modelId="{030CEAA9-405C-453F-92DF-A7CB991C201F}" type="presOf" srcId="{F6561969-B93B-4065-9B1A-3CAE4594779F}" destId="{383E157F-2940-4EDC-94DB-3C6DF3154DAA}" srcOrd="0" destOrd="0" presId="urn:microsoft.com/office/officeart/2005/8/layout/default"/>
    <dgm:cxn modelId="{F80AE8AA-F51A-4975-BF24-D115872C7463}" srcId="{B65BAF7F-2DA2-4067-A4EA-722CC5345B30}" destId="{CC45C777-09BD-4DF8-9D60-C9AD4260A933}" srcOrd="0" destOrd="0" parTransId="{98383788-6C17-4180-ABB2-64A8404B06EB}" sibTransId="{370A3B65-5956-476E-9DA6-015A187A4F68}"/>
    <dgm:cxn modelId="{01274FB1-2EC1-48AB-A2B2-B5CE15B14156}" type="presOf" srcId="{3308B27C-A9AD-410A-9B4A-27CDBF11EFD8}" destId="{2ED478AC-12D2-4D70-8422-C58EBAB0D6E5}" srcOrd="0" destOrd="0" presId="urn:microsoft.com/office/officeart/2005/8/layout/default"/>
    <dgm:cxn modelId="{D1716BC3-C532-4C7E-9225-4E87BFE3195C}" srcId="{B65BAF7F-2DA2-4067-A4EA-722CC5345B30}" destId="{F6561969-B93B-4065-9B1A-3CAE4594779F}" srcOrd="4" destOrd="0" parTransId="{B541C992-6BB5-4B77-9E29-FB0082144A10}" sibTransId="{E344D297-6A77-4EBE-8034-08C7C0573EC2}"/>
    <dgm:cxn modelId="{C37AE7C7-1E0F-4823-B847-FEAC2C8FC8F3}" type="presOf" srcId="{E384629E-55F9-4D70-84EE-4575505B8974}" destId="{C7DD8C14-2EE3-4257-877B-25C9510F0360}" srcOrd="0" destOrd="0" presId="urn:microsoft.com/office/officeart/2005/8/layout/default"/>
    <dgm:cxn modelId="{764AECCA-BB25-4415-91D8-FC48AEFCF235}" type="presOf" srcId="{CC45C777-09BD-4DF8-9D60-C9AD4260A933}" destId="{2AA581BD-B5CE-455B-AE1F-9F43B42A83E7}" srcOrd="0" destOrd="0" presId="urn:microsoft.com/office/officeart/2005/8/layout/default"/>
    <dgm:cxn modelId="{5A84CED2-2583-48B9-82BB-0BEADE7FD5A7}" type="presOf" srcId="{0931CBF8-461E-4CD0-AAE1-76ED405A7520}" destId="{8DE7E7C6-29C5-4FC3-B08F-BA3DE292061D}" srcOrd="0" destOrd="0" presId="urn:microsoft.com/office/officeart/2005/8/layout/default"/>
    <dgm:cxn modelId="{56F465D8-8AD0-4329-967F-87D78340EA12}" srcId="{B65BAF7F-2DA2-4067-A4EA-722CC5345B30}" destId="{0931CBF8-461E-4CD0-AAE1-76ED405A7520}" srcOrd="5" destOrd="0" parTransId="{EFDE7468-9D04-4C4E-9307-FBA0DC52BFC2}" sibTransId="{62FB5906-FF1A-47E8-9D8F-D49F872D5FD5}"/>
    <dgm:cxn modelId="{C9D19DAA-534F-4F3C-AFA8-2433D18ABF02}" type="presParOf" srcId="{C4E51725-2D6F-4F24-B5D8-4632F2E3746B}" destId="{2AA581BD-B5CE-455B-AE1F-9F43B42A83E7}" srcOrd="0" destOrd="0" presId="urn:microsoft.com/office/officeart/2005/8/layout/default"/>
    <dgm:cxn modelId="{C77FBB8E-22B2-408E-8609-B96B6102B02C}" type="presParOf" srcId="{C4E51725-2D6F-4F24-B5D8-4632F2E3746B}" destId="{4520AB05-55ED-403F-900D-93E99F2E86CD}" srcOrd="1" destOrd="0" presId="urn:microsoft.com/office/officeart/2005/8/layout/default"/>
    <dgm:cxn modelId="{D93D9DEA-A1B8-4C6C-82FB-96CC380F011A}" type="presParOf" srcId="{C4E51725-2D6F-4F24-B5D8-4632F2E3746B}" destId="{2ED478AC-12D2-4D70-8422-C58EBAB0D6E5}" srcOrd="2" destOrd="0" presId="urn:microsoft.com/office/officeart/2005/8/layout/default"/>
    <dgm:cxn modelId="{CD3D8DAD-2868-4D0B-AABF-60EE1CE62EEA}" type="presParOf" srcId="{C4E51725-2D6F-4F24-B5D8-4632F2E3746B}" destId="{2794D343-02E4-4708-B8FE-17C42A5C0C26}" srcOrd="3" destOrd="0" presId="urn:microsoft.com/office/officeart/2005/8/layout/default"/>
    <dgm:cxn modelId="{28B19B83-061B-45E4-B3D6-E6630E68AB21}" type="presParOf" srcId="{C4E51725-2D6F-4F24-B5D8-4632F2E3746B}" destId="{C7DD8C14-2EE3-4257-877B-25C9510F0360}" srcOrd="4" destOrd="0" presId="urn:microsoft.com/office/officeart/2005/8/layout/default"/>
    <dgm:cxn modelId="{286B8CEF-00F6-4A0D-B591-9F0618279408}" type="presParOf" srcId="{C4E51725-2D6F-4F24-B5D8-4632F2E3746B}" destId="{56929665-6CF9-423A-9B33-9761D36F70EF}" srcOrd="5" destOrd="0" presId="urn:microsoft.com/office/officeart/2005/8/layout/default"/>
    <dgm:cxn modelId="{AA6D6EC5-8626-4F57-9FA3-D2D3C5F0786B}" type="presParOf" srcId="{C4E51725-2D6F-4F24-B5D8-4632F2E3746B}" destId="{17E55225-56EF-43CD-BE78-D58150D264DE}" srcOrd="6" destOrd="0" presId="urn:microsoft.com/office/officeart/2005/8/layout/default"/>
    <dgm:cxn modelId="{89966C32-CABF-4C87-AC42-65C49573055E}" type="presParOf" srcId="{C4E51725-2D6F-4F24-B5D8-4632F2E3746B}" destId="{C91FC171-9D6E-437C-810F-CFAC3A2C2A21}" srcOrd="7" destOrd="0" presId="urn:microsoft.com/office/officeart/2005/8/layout/default"/>
    <dgm:cxn modelId="{21B48EC0-1140-48C1-93B8-486ECF979FB4}" type="presParOf" srcId="{C4E51725-2D6F-4F24-B5D8-4632F2E3746B}" destId="{383E157F-2940-4EDC-94DB-3C6DF3154DAA}" srcOrd="8" destOrd="0" presId="urn:microsoft.com/office/officeart/2005/8/layout/default"/>
    <dgm:cxn modelId="{3D2D3830-8937-48EE-9FC7-2EE651663EB2}" type="presParOf" srcId="{C4E51725-2D6F-4F24-B5D8-4632F2E3746B}" destId="{3398CB97-0512-4647-B79E-6B7F92DE237B}" srcOrd="9" destOrd="0" presId="urn:microsoft.com/office/officeart/2005/8/layout/default"/>
    <dgm:cxn modelId="{E77154AC-EFF0-4422-A026-816D32CE8188}" type="presParOf" srcId="{C4E51725-2D6F-4F24-B5D8-4632F2E3746B}" destId="{8DE7E7C6-29C5-4FC3-B08F-BA3DE292061D}" srcOrd="10" destOrd="0" presId="urn:microsoft.com/office/officeart/2005/8/layout/default"/>
    <dgm:cxn modelId="{C79A91B7-E810-44E3-A471-7E79CACE67DE}" type="presParOf" srcId="{C4E51725-2D6F-4F24-B5D8-4632F2E3746B}" destId="{501CE312-6429-436E-ABC2-A3603EA35589}" srcOrd="11" destOrd="0" presId="urn:microsoft.com/office/officeart/2005/8/layout/default"/>
    <dgm:cxn modelId="{5724C9A2-DFDE-4B72-8A42-F0BB34E5B027}" type="presParOf" srcId="{C4E51725-2D6F-4F24-B5D8-4632F2E3746B}" destId="{4395B277-0ED1-49BE-907D-CF898BC7F5A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83C358-D4F8-4A21-8BCB-4E526C6258D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B3DE22F-0E75-492D-B86A-2B585E62769C}">
      <dgm:prSet/>
      <dgm:spPr/>
      <dgm:t>
        <a:bodyPr/>
        <a:lstStyle/>
        <a:p>
          <a:r>
            <a:rPr lang="en-CA"/>
            <a:t>Goals &amp; Interests of the Clients</a:t>
          </a:r>
          <a:endParaRPr lang="en-US"/>
        </a:p>
      </dgm:t>
    </dgm:pt>
    <dgm:pt modelId="{B64E31E1-FB8F-486F-BFEB-88DA4104F296}" type="parTrans" cxnId="{1AAF398D-6452-4B97-8D1A-714812F39D6C}">
      <dgm:prSet/>
      <dgm:spPr/>
      <dgm:t>
        <a:bodyPr/>
        <a:lstStyle/>
        <a:p>
          <a:endParaRPr lang="en-US"/>
        </a:p>
      </dgm:t>
    </dgm:pt>
    <dgm:pt modelId="{77ED4250-5F75-4BC1-B83B-EBE75B97443E}" type="sibTrans" cxnId="{1AAF398D-6452-4B97-8D1A-714812F39D6C}">
      <dgm:prSet/>
      <dgm:spPr/>
      <dgm:t>
        <a:bodyPr/>
        <a:lstStyle/>
        <a:p>
          <a:endParaRPr lang="en-US"/>
        </a:p>
      </dgm:t>
    </dgm:pt>
    <dgm:pt modelId="{9D03D645-1663-4B41-BED2-D2953013BB0F}">
      <dgm:prSet/>
      <dgm:spPr/>
      <dgm:t>
        <a:bodyPr/>
        <a:lstStyle/>
        <a:p>
          <a:r>
            <a:rPr lang="en-CA"/>
            <a:t>Adult children as employees &amp; self-interested Greek Chorus</a:t>
          </a:r>
          <a:endParaRPr lang="en-US"/>
        </a:p>
      </dgm:t>
    </dgm:pt>
    <dgm:pt modelId="{E0F5843C-AB2C-4CDA-B300-7250FD4FA659}" type="parTrans" cxnId="{52A0EBFE-9A0E-4CB6-9690-44D09579D70C}">
      <dgm:prSet/>
      <dgm:spPr/>
      <dgm:t>
        <a:bodyPr/>
        <a:lstStyle/>
        <a:p>
          <a:endParaRPr lang="en-US"/>
        </a:p>
      </dgm:t>
    </dgm:pt>
    <dgm:pt modelId="{306AFEE7-C79F-42DE-A271-CF8890B36593}" type="sibTrans" cxnId="{52A0EBFE-9A0E-4CB6-9690-44D09579D70C}">
      <dgm:prSet/>
      <dgm:spPr/>
      <dgm:t>
        <a:bodyPr/>
        <a:lstStyle/>
        <a:p>
          <a:endParaRPr lang="en-US"/>
        </a:p>
      </dgm:t>
    </dgm:pt>
    <dgm:pt modelId="{3B0654F7-127E-4322-B51E-65BF17625CAF}">
      <dgm:prSet/>
      <dgm:spPr/>
      <dgm:t>
        <a:bodyPr/>
        <a:lstStyle/>
        <a:p>
          <a:r>
            <a:rPr lang="en-CA"/>
            <a:t>Spouse as ‘employee’ vs spousal support</a:t>
          </a:r>
          <a:endParaRPr lang="en-US"/>
        </a:p>
      </dgm:t>
    </dgm:pt>
    <dgm:pt modelId="{BE2A8A9C-BB84-482B-B5F3-A458DCE65409}" type="parTrans" cxnId="{5985FF52-28DE-4910-B6F7-C8CEACD780A3}">
      <dgm:prSet/>
      <dgm:spPr/>
      <dgm:t>
        <a:bodyPr/>
        <a:lstStyle/>
        <a:p>
          <a:endParaRPr lang="en-US"/>
        </a:p>
      </dgm:t>
    </dgm:pt>
    <dgm:pt modelId="{CB71D8F9-66D5-4CB6-AC80-2667E856ECC3}" type="sibTrans" cxnId="{5985FF52-28DE-4910-B6F7-C8CEACD780A3}">
      <dgm:prSet/>
      <dgm:spPr/>
      <dgm:t>
        <a:bodyPr/>
        <a:lstStyle/>
        <a:p>
          <a:endParaRPr lang="en-US"/>
        </a:p>
      </dgm:t>
    </dgm:pt>
    <dgm:pt modelId="{AC72BF1A-821E-4241-9C61-1956F06346E4}">
      <dgm:prSet/>
      <dgm:spPr/>
      <dgm:t>
        <a:bodyPr/>
        <a:lstStyle/>
        <a:p>
          <a:r>
            <a:rPr lang="en-CA"/>
            <a:t>The other party – the not so silent business partner!</a:t>
          </a:r>
          <a:endParaRPr lang="en-US"/>
        </a:p>
      </dgm:t>
    </dgm:pt>
    <dgm:pt modelId="{1E2B5118-716D-4858-AFA6-4205D7CDB106}" type="parTrans" cxnId="{C707B5EA-7F6E-42B5-9D4E-5D38CFB1857A}">
      <dgm:prSet/>
      <dgm:spPr/>
      <dgm:t>
        <a:bodyPr/>
        <a:lstStyle/>
        <a:p>
          <a:endParaRPr lang="en-US"/>
        </a:p>
      </dgm:t>
    </dgm:pt>
    <dgm:pt modelId="{3C961385-7B6A-4022-84AA-BEB45755BAAE}" type="sibTrans" cxnId="{C707B5EA-7F6E-42B5-9D4E-5D38CFB1857A}">
      <dgm:prSet/>
      <dgm:spPr/>
      <dgm:t>
        <a:bodyPr/>
        <a:lstStyle/>
        <a:p>
          <a:endParaRPr lang="en-US"/>
        </a:p>
      </dgm:t>
    </dgm:pt>
    <dgm:pt modelId="{A63C6F73-498D-4E21-924F-885F4E180163}">
      <dgm:prSet/>
      <dgm:spPr/>
      <dgm:t>
        <a:bodyPr/>
        <a:lstStyle/>
        <a:p>
          <a:r>
            <a:rPr lang="en-CA"/>
            <a:t>Other property and its relationship to the business and family</a:t>
          </a:r>
          <a:endParaRPr lang="en-US"/>
        </a:p>
      </dgm:t>
    </dgm:pt>
    <dgm:pt modelId="{351F98D7-5AF0-4C18-A5BD-D72BF2C7D8A0}" type="parTrans" cxnId="{BA53C11F-AD22-4603-A098-6231637B4D0F}">
      <dgm:prSet/>
      <dgm:spPr/>
      <dgm:t>
        <a:bodyPr/>
        <a:lstStyle/>
        <a:p>
          <a:endParaRPr lang="en-US"/>
        </a:p>
      </dgm:t>
    </dgm:pt>
    <dgm:pt modelId="{8660A9DD-0DB0-4B86-9BB2-269C5F6C9EE1}" type="sibTrans" cxnId="{BA53C11F-AD22-4603-A098-6231637B4D0F}">
      <dgm:prSet/>
      <dgm:spPr/>
      <dgm:t>
        <a:bodyPr/>
        <a:lstStyle/>
        <a:p>
          <a:endParaRPr lang="en-US"/>
        </a:p>
      </dgm:t>
    </dgm:pt>
    <dgm:pt modelId="{4860B20F-6EC2-4558-8B63-0BA67483947D}">
      <dgm:prSet/>
      <dgm:spPr/>
      <dgm:t>
        <a:bodyPr/>
        <a:lstStyle/>
        <a:p>
          <a:r>
            <a:rPr lang="en-CA"/>
            <a:t>Tax issues</a:t>
          </a:r>
          <a:endParaRPr lang="en-US"/>
        </a:p>
      </dgm:t>
    </dgm:pt>
    <dgm:pt modelId="{BD6F1987-9D5E-46E6-9023-FEA29B0C16B3}" type="parTrans" cxnId="{C0FF21AE-9C66-45F0-B1AF-A8CDE51B290F}">
      <dgm:prSet/>
      <dgm:spPr/>
      <dgm:t>
        <a:bodyPr/>
        <a:lstStyle/>
        <a:p>
          <a:endParaRPr lang="en-US"/>
        </a:p>
      </dgm:t>
    </dgm:pt>
    <dgm:pt modelId="{C1FD7F58-CE86-492C-8A81-A2E9B5C8A225}" type="sibTrans" cxnId="{C0FF21AE-9C66-45F0-B1AF-A8CDE51B290F}">
      <dgm:prSet/>
      <dgm:spPr/>
      <dgm:t>
        <a:bodyPr/>
        <a:lstStyle/>
        <a:p>
          <a:endParaRPr lang="en-US"/>
        </a:p>
      </dgm:t>
    </dgm:pt>
    <dgm:pt modelId="{106A4448-C5FC-4323-B593-321BC18E7717}" type="pres">
      <dgm:prSet presAssocID="{B683C358-D4F8-4A21-8BCB-4E526C6258D5}" presName="vert0" presStyleCnt="0">
        <dgm:presLayoutVars>
          <dgm:dir/>
          <dgm:animOne val="branch"/>
          <dgm:animLvl val="lvl"/>
        </dgm:presLayoutVars>
      </dgm:prSet>
      <dgm:spPr/>
    </dgm:pt>
    <dgm:pt modelId="{96DCDD6A-A193-4123-A335-4C15853125BF}" type="pres">
      <dgm:prSet presAssocID="{DB3DE22F-0E75-492D-B86A-2B585E62769C}" presName="thickLine" presStyleLbl="alignNode1" presStyleIdx="0" presStyleCnt="6"/>
      <dgm:spPr/>
    </dgm:pt>
    <dgm:pt modelId="{3D58AEA6-7324-4A14-AE4A-FAE1422E4CF3}" type="pres">
      <dgm:prSet presAssocID="{DB3DE22F-0E75-492D-B86A-2B585E62769C}" presName="horz1" presStyleCnt="0"/>
      <dgm:spPr/>
    </dgm:pt>
    <dgm:pt modelId="{7789FD0B-EC3D-4A65-96FB-714A1E8D0788}" type="pres">
      <dgm:prSet presAssocID="{DB3DE22F-0E75-492D-B86A-2B585E62769C}" presName="tx1" presStyleLbl="revTx" presStyleIdx="0" presStyleCnt="6"/>
      <dgm:spPr/>
    </dgm:pt>
    <dgm:pt modelId="{C9F05BE0-6233-43A9-9648-1C775DD6A5F5}" type="pres">
      <dgm:prSet presAssocID="{DB3DE22F-0E75-492D-B86A-2B585E62769C}" presName="vert1" presStyleCnt="0"/>
      <dgm:spPr/>
    </dgm:pt>
    <dgm:pt modelId="{9E5B0FBE-ABC7-44F1-9E85-057B11FEB2BB}" type="pres">
      <dgm:prSet presAssocID="{9D03D645-1663-4B41-BED2-D2953013BB0F}" presName="thickLine" presStyleLbl="alignNode1" presStyleIdx="1" presStyleCnt="6"/>
      <dgm:spPr/>
    </dgm:pt>
    <dgm:pt modelId="{0B9C36F7-8798-4141-83A6-462129448484}" type="pres">
      <dgm:prSet presAssocID="{9D03D645-1663-4B41-BED2-D2953013BB0F}" presName="horz1" presStyleCnt="0"/>
      <dgm:spPr/>
    </dgm:pt>
    <dgm:pt modelId="{DF01EFF8-0374-42C2-9ECA-80FB02182D56}" type="pres">
      <dgm:prSet presAssocID="{9D03D645-1663-4B41-BED2-D2953013BB0F}" presName="tx1" presStyleLbl="revTx" presStyleIdx="1" presStyleCnt="6"/>
      <dgm:spPr/>
    </dgm:pt>
    <dgm:pt modelId="{190D9F52-443B-45D2-AE2C-66566360C6FA}" type="pres">
      <dgm:prSet presAssocID="{9D03D645-1663-4B41-BED2-D2953013BB0F}" presName="vert1" presStyleCnt="0"/>
      <dgm:spPr/>
    </dgm:pt>
    <dgm:pt modelId="{692248D3-5CEC-4172-913C-109144974F70}" type="pres">
      <dgm:prSet presAssocID="{3B0654F7-127E-4322-B51E-65BF17625CAF}" presName="thickLine" presStyleLbl="alignNode1" presStyleIdx="2" presStyleCnt="6"/>
      <dgm:spPr/>
    </dgm:pt>
    <dgm:pt modelId="{5A32E469-DB3A-4450-A281-22912F6678AA}" type="pres">
      <dgm:prSet presAssocID="{3B0654F7-127E-4322-B51E-65BF17625CAF}" presName="horz1" presStyleCnt="0"/>
      <dgm:spPr/>
    </dgm:pt>
    <dgm:pt modelId="{EE90D28E-B7C2-4965-B421-2CCA6C8BD9C3}" type="pres">
      <dgm:prSet presAssocID="{3B0654F7-127E-4322-B51E-65BF17625CAF}" presName="tx1" presStyleLbl="revTx" presStyleIdx="2" presStyleCnt="6"/>
      <dgm:spPr/>
    </dgm:pt>
    <dgm:pt modelId="{82AF81A3-F426-4ED0-B2AF-9FE4BBFF1668}" type="pres">
      <dgm:prSet presAssocID="{3B0654F7-127E-4322-B51E-65BF17625CAF}" presName="vert1" presStyleCnt="0"/>
      <dgm:spPr/>
    </dgm:pt>
    <dgm:pt modelId="{16F61FE5-9A2A-450D-905F-B0E237B824AA}" type="pres">
      <dgm:prSet presAssocID="{AC72BF1A-821E-4241-9C61-1956F06346E4}" presName="thickLine" presStyleLbl="alignNode1" presStyleIdx="3" presStyleCnt="6"/>
      <dgm:spPr/>
    </dgm:pt>
    <dgm:pt modelId="{906E7F28-D2A3-46F2-87D3-4A8825C92B48}" type="pres">
      <dgm:prSet presAssocID="{AC72BF1A-821E-4241-9C61-1956F06346E4}" presName="horz1" presStyleCnt="0"/>
      <dgm:spPr/>
    </dgm:pt>
    <dgm:pt modelId="{CB463549-BB6B-4010-8735-039A63B7CEFB}" type="pres">
      <dgm:prSet presAssocID="{AC72BF1A-821E-4241-9C61-1956F06346E4}" presName="tx1" presStyleLbl="revTx" presStyleIdx="3" presStyleCnt="6"/>
      <dgm:spPr/>
    </dgm:pt>
    <dgm:pt modelId="{683AE552-051D-4FFE-822D-4B33A1B2AC6D}" type="pres">
      <dgm:prSet presAssocID="{AC72BF1A-821E-4241-9C61-1956F06346E4}" presName="vert1" presStyleCnt="0"/>
      <dgm:spPr/>
    </dgm:pt>
    <dgm:pt modelId="{4027CBA9-ED0C-4C9E-A9EF-7CDE7EF2E5FC}" type="pres">
      <dgm:prSet presAssocID="{A63C6F73-498D-4E21-924F-885F4E180163}" presName="thickLine" presStyleLbl="alignNode1" presStyleIdx="4" presStyleCnt="6"/>
      <dgm:spPr/>
    </dgm:pt>
    <dgm:pt modelId="{4DB0A3ED-3E6B-4ADB-80DC-F3B65597287F}" type="pres">
      <dgm:prSet presAssocID="{A63C6F73-498D-4E21-924F-885F4E180163}" presName="horz1" presStyleCnt="0"/>
      <dgm:spPr/>
    </dgm:pt>
    <dgm:pt modelId="{9F3EBEA8-CC5F-4FA6-87BA-AF801E7EFFB2}" type="pres">
      <dgm:prSet presAssocID="{A63C6F73-498D-4E21-924F-885F4E180163}" presName="tx1" presStyleLbl="revTx" presStyleIdx="4" presStyleCnt="6"/>
      <dgm:spPr/>
    </dgm:pt>
    <dgm:pt modelId="{5D234282-471E-4CC3-B32C-0BEEF7952FF5}" type="pres">
      <dgm:prSet presAssocID="{A63C6F73-498D-4E21-924F-885F4E180163}" presName="vert1" presStyleCnt="0"/>
      <dgm:spPr/>
    </dgm:pt>
    <dgm:pt modelId="{D75846B8-A5C7-44C6-9960-1A39371573B2}" type="pres">
      <dgm:prSet presAssocID="{4860B20F-6EC2-4558-8B63-0BA67483947D}" presName="thickLine" presStyleLbl="alignNode1" presStyleIdx="5" presStyleCnt="6"/>
      <dgm:spPr/>
    </dgm:pt>
    <dgm:pt modelId="{E69F4050-5FED-49AE-9410-A186056CBDF2}" type="pres">
      <dgm:prSet presAssocID="{4860B20F-6EC2-4558-8B63-0BA67483947D}" presName="horz1" presStyleCnt="0"/>
      <dgm:spPr/>
    </dgm:pt>
    <dgm:pt modelId="{C19D00A2-326E-47B4-96AC-35598D4266FB}" type="pres">
      <dgm:prSet presAssocID="{4860B20F-6EC2-4558-8B63-0BA67483947D}" presName="tx1" presStyleLbl="revTx" presStyleIdx="5" presStyleCnt="6"/>
      <dgm:spPr/>
    </dgm:pt>
    <dgm:pt modelId="{76681451-12A6-4310-8CAE-D9B5DF27E9EC}" type="pres">
      <dgm:prSet presAssocID="{4860B20F-6EC2-4558-8B63-0BA67483947D}" presName="vert1" presStyleCnt="0"/>
      <dgm:spPr/>
    </dgm:pt>
  </dgm:ptLst>
  <dgm:cxnLst>
    <dgm:cxn modelId="{BA53C11F-AD22-4603-A098-6231637B4D0F}" srcId="{B683C358-D4F8-4A21-8BCB-4E526C6258D5}" destId="{A63C6F73-498D-4E21-924F-885F4E180163}" srcOrd="4" destOrd="0" parTransId="{351F98D7-5AF0-4C18-A5BD-D72BF2C7D8A0}" sibTransId="{8660A9DD-0DB0-4B86-9BB2-269C5F6C9EE1}"/>
    <dgm:cxn modelId="{4CB39B25-CC89-44A4-9767-DBA7904A7D7C}" type="presOf" srcId="{9D03D645-1663-4B41-BED2-D2953013BB0F}" destId="{DF01EFF8-0374-42C2-9ECA-80FB02182D56}" srcOrd="0" destOrd="0" presId="urn:microsoft.com/office/officeart/2008/layout/LinedList"/>
    <dgm:cxn modelId="{C7E00A35-77A0-46B9-8E27-0B51913B9D3C}" type="presOf" srcId="{AC72BF1A-821E-4241-9C61-1956F06346E4}" destId="{CB463549-BB6B-4010-8735-039A63B7CEFB}" srcOrd="0" destOrd="0" presId="urn:microsoft.com/office/officeart/2008/layout/LinedList"/>
    <dgm:cxn modelId="{5985FF52-28DE-4910-B6F7-C8CEACD780A3}" srcId="{B683C358-D4F8-4A21-8BCB-4E526C6258D5}" destId="{3B0654F7-127E-4322-B51E-65BF17625CAF}" srcOrd="2" destOrd="0" parTransId="{BE2A8A9C-BB84-482B-B5F3-A458DCE65409}" sibTransId="{CB71D8F9-66D5-4CB6-AC80-2667E856ECC3}"/>
    <dgm:cxn modelId="{84554A88-A197-4077-9460-583E4FB813F7}" type="presOf" srcId="{4860B20F-6EC2-4558-8B63-0BA67483947D}" destId="{C19D00A2-326E-47B4-96AC-35598D4266FB}" srcOrd="0" destOrd="0" presId="urn:microsoft.com/office/officeart/2008/layout/LinedList"/>
    <dgm:cxn modelId="{65A2478A-F3C1-4C03-A1D3-8C610B21FEE9}" type="presOf" srcId="{3B0654F7-127E-4322-B51E-65BF17625CAF}" destId="{EE90D28E-B7C2-4965-B421-2CCA6C8BD9C3}" srcOrd="0" destOrd="0" presId="urn:microsoft.com/office/officeart/2008/layout/LinedList"/>
    <dgm:cxn modelId="{CBD0CF8A-6BC6-4F53-9014-122730EDC615}" type="presOf" srcId="{DB3DE22F-0E75-492D-B86A-2B585E62769C}" destId="{7789FD0B-EC3D-4A65-96FB-714A1E8D0788}" srcOrd="0" destOrd="0" presId="urn:microsoft.com/office/officeart/2008/layout/LinedList"/>
    <dgm:cxn modelId="{1AAF398D-6452-4B97-8D1A-714812F39D6C}" srcId="{B683C358-D4F8-4A21-8BCB-4E526C6258D5}" destId="{DB3DE22F-0E75-492D-B86A-2B585E62769C}" srcOrd="0" destOrd="0" parTransId="{B64E31E1-FB8F-486F-BFEB-88DA4104F296}" sibTransId="{77ED4250-5F75-4BC1-B83B-EBE75B97443E}"/>
    <dgm:cxn modelId="{04D639AC-4E61-4922-85BC-21FC2B453F9C}" type="presOf" srcId="{A63C6F73-498D-4E21-924F-885F4E180163}" destId="{9F3EBEA8-CC5F-4FA6-87BA-AF801E7EFFB2}" srcOrd="0" destOrd="0" presId="urn:microsoft.com/office/officeart/2008/layout/LinedList"/>
    <dgm:cxn modelId="{C0FF21AE-9C66-45F0-B1AF-A8CDE51B290F}" srcId="{B683C358-D4F8-4A21-8BCB-4E526C6258D5}" destId="{4860B20F-6EC2-4558-8B63-0BA67483947D}" srcOrd="5" destOrd="0" parTransId="{BD6F1987-9D5E-46E6-9023-FEA29B0C16B3}" sibTransId="{C1FD7F58-CE86-492C-8A81-A2E9B5C8A225}"/>
    <dgm:cxn modelId="{C707B5EA-7F6E-42B5-9D4E-5D38CFB1857A}" srcId="{B683C358-D4F8-4A21-8BCB-4E526C6258D5}" destId="{AC72BF1A-821E-4241-9C61-1956F06346E4}" srcOrd="3" destOrd="0" parTransId="{1E2B5118-716D-4858-AFA6-4205D7CDB106}" sibTransId="{3C961385-7B6A-4022-84AA-BEB45755BAAE}"/>
    <dgm:cxn modelId="{C75E1AEE-CA0B-4C38-ACE1-62D7FFA23F9D}" type="presOf" srcId="{B683C358-D4F8-4A21-8BCB-4E526C6258D5}" destId="{106A4448-C5FC-4323-B593-321BC18E7717}" srcOrd="0" destOrd="0" presId="urn:microsoft.com/office/officeart/2008/layout/LinedList"/>
    <dgm:cxn modelId="{52A0EBFE-9A0E-4CB6-9690-44D09579D70C}" srcId="{B683C358-D4F8-4A21-8BCB-4E526C6258D5}" destId="{9D03D645-1663-4B41-BED2-D2953013BB0F}" srcOrd="1" destOrd="0" parTransId="{E0F5843C-AB2C-4CDA-B300-7250FD4FA659}" sibTransId="{306AFEE7-C79F-42DE-A271-CF8890B36593}"/>
    <dgm:cxn modelId="{1BA7D46F-40BD-4BAA-A75B-C021A8F5FDC8}" type="presParOf" srcId="{106A4448-C5FC-4323-B593-321BC18E7717}" destId="{96DCDD6A-A193-4123-A335-4C15853125BF}" srcOrd="0" destOrd="0" presId="urn:microsoft.com/office/officeart/2008/layout/LinedList"/>
    <dgm:cxn modelId="{70F627D8-E2F4-4B3D-85CA-CCC4D1C92219}" type="presParOf" srcId="{106A4448-C5FC-4323-B593-321BC18E7717}" destId="{3D58AEA6-7324-4A14-AE4A-FAE1422E4CF3}" srcOrd="1" destOrd="0" presId="urn:microsoft.com/office/officeart/2008/layout/LinedList"/>
    <dgm:cxn modelId="{7F7413A8-7750-4614-95D3-D5B1855164A8}" type="presParOf" srcId="{3D58AEA6-7324-4A14-AE4A-FAE1422E4CF3}" destId="{7789FD0B-EC3D-4A65-96FB-714A1E8D0788}" srcOrd="0" destOrd="0" presId="urn:microsoft.com/office/officeart/2008/layout/LinedList"/>
    <dgm:cxn modelId="{CE0DF421-5EB7-4527-9DF1-3BB7276896B8}" type="presParOf" srcId="{3D58AEA6-7324-4A14-AE4A-FAE1422E4CF3}" destId="{C9F05BE0-6233-43A9-9648-1C775DD6A5F5}" srcOrd="1" destOrd="0" presId="urn:microsoft.com/office/officeart/2008/layout/LinedList"/>
    <dgm:cxn modelId="{37BB633B-835B-4823-8A27-C4E78804149D}" type="presParOf" srcId="{106A4448-C5FC-4323-B593-321BC18E7717}" destId="{9E5B0FBE-ABC7-44F1-9E85-057B11FEB2BB}" srcOrd="2" destOrd="0" presId="urn:microsoft.com/office/officeart/2008/layout/LinedList"/>
    <dgm:cxn modelId="{5FF11EA5-C705-4796-81F8-3BB03A432F5B}" type="presParOf" srcId="{106A4448-C5FC-4323-B593-321BC18E7717}" destId="{0B9C36F7-8798-4141-83A6-462129448484}" srcOrd="3" destOrd="0" presId="urn:microsoft.com/office/officeart/2008/layout/LinedList"/>
    <dgm:cxn modelId="{CC9D38FD-CCCA-4964-BB70-DD7AABDD4795}" type="presParOf" srcId="{0B9C36F7-8798-4141-83A6-462129448484}" destId="{DF01EFF8-0374-42C2-9ECA-80FB02182D56}" srcOrd="0" destOrd="0" presId="urn:microsoft.com/office/officeart/2008/layout/LinedList"/>
    <dgm:cxn modelId="{02B3A351-C3BB-4578-BAE8-F284E968C58C}" type="presParOf" srcId="{0B9C36F7-8798-4141-83A6-462129448484}" destId="{190D9F52-443B-45D2-AE2C-66566360C6FA}" srcOrd="1" destOrd="0" presId="urn:microsoft.com/office/officeart/2008/layout/LinedList"/>
    <dgm:cxn modelId="{7EC58F12-7E68-435F-902A-3B0730413910}" type="presParOf" srcId="{106A4448-C5FC-4323-B593-321BC18E7717}" destId="{692248D3-5CEC-4172-913C-109144974F70}" srcOrd="4" destOrd="0" presId="urn:microsoft.com/office/officeart/2008/layout/LinedList"/>
    <dgm:cxn modelId="{A4EC1AD6-BEB4-4489-AC2F-5192FD34F60D}" type="presParOf" srcId="{106A4448-C5FC-4323-B593-321BC18E7717}" destId="{5A32E469-DB3A-4450-A281-22912F6678AA}" srcOrd="5" destOrd="0" presId="urn:microsoft.com/office/officeart/2008/layout/LinedList"/>
    <dgm:cxn modelId="{E0056E73-B503-42BD-AAD2-66B1751D0C43}" type="presParOf" srcId="{5A32E469-DB3A-4450-A281-22912F6678AA}" destId="{EE90D28E-B7C2-4965-B421-2CCA6C8BD9C3}" srcOrd="0" destOrd="0" presId="urn:microsoft.com/office/officeart/2008/layout/LinedList"/>
    <dgm:cxn modelId="{756DDB23-EF33-46DD-93D4-8FE690E38431}" type="presParOf" srcId="{5A32E469-DB3A-4450-A281-22912F6678AA}" destId="{82AF81A3-F426-4ED0-B2AF-9FE4BBFF1668}" srcOrd="1" destOrd="0" presId="urn:microsoft.com/office/officeart/2008/layout/LinedList"/>
    <dgm:cxn modelId="{03AC7B06-EA78-4EED-82AD-5CDE7BBC915E}" type="presParOf" srcId="{106A4448-C5FC-4323-B593-321BC18E7717}" destId="{16F61FE5-9A2A-450D-905F-B0E237B824AA}" srcOrd="6" destOrd="0" presId="urn:microsoft.com/office/officeart/2008/layout/LinedList"/>
    <dgm:cxn modelId="{1587C2A0-7DE0-4D9A-8EB3-CCE44EF3868A}" type="presParOf" srcId="{106A4448-C5FC-4323-B593-321BC18E7717}" destId="{906E7F28-D2A3-46F2-87D3-4A8825C92B48}" srcOrd="7" destOrd="0" presId="urn:microsoft.com/office/officeart/2008/layout/LinedList"/>
    <dgm:cxn modelId="{519182B4-C7DA-4914-9B95-65E9806E2207}" type="presParOf" srcId="{906E7F28-D2A3-46F2-87D3-4A8825C92B48}" destId="{CB463549-BB6B-4010-8735-039A63B7CEFB}" srcOrd="0" destOrd="0" presId="urn:microsoft.com/office/officeart/2008/layout/LinedList"/>
    <dgm:cxn modelId="{5B788743-039C-4DFA-834C-CCF119083B96}" type="presParOf" srcId="{906E7F28-D2A3-46F2-87D3-4A8825C92B48}" destId="{683AE552-051D-4FFE-822D-4B33A1B2AC6D}" srcOrd="1" destOrd="0" presId="urn:microsoft.com/office/officeart/2008/layout/LinedList"/>
    <dgm:cxn modelId="{3615DE73-DA3C-4503-AB4E-F6441665294E}" type="presParOf" srcId="{106A4448-C5FC-4323-B593-321BC18E7717}" destId="{4027CBA9-ED0C-4C9E-A9EF-7CDE7EF2E5FC}" srcOrd="8" destOrd="0" presId="urn:microsoft.com/office/officeart/2008/layout/LinedList"/>
    <dgm:cxn modelId="{8EEBDCF0-0747-40E8-9A79-CF227C14B84F}" type="presParOf" srcId="{106A4448-C5FC-4323-B593-321BC18E7717}" destId="{4DB0A3ED-3E6B-4ADB-80DC-F3B65597287F}" srcOrd="9" destOrd="0" presId="urn:microsoft.com/office/officeart/2008/layout/LinedList"/>
    <dgm:cxn modelId="{BEF76848-D275-4AA1-8200-CF35F333943A}" type="presParOf" srcId="{4DB0A3ED-3E6B-4ADB-80DC-F3B65597287F}" destId="{9F3EBEA8-CC5F-4FA6-87BA-AF801E7EFFB2}" srcOrd="0" destOrd="0" presId="urn:microsoft.com/office/officeart/2008/layout/LinedList"/>
    <dgm:cxn modelId="{4F170EB3-3D07-4CB0-A9BA-5B13FD131659}" type="presParOf" srcId="{4DB0A3ED-3E6B-4ADB-80DC-F3B65597287F}" destId="{5D234282-471E-4CC3-B32C-0BEEF7952FF5}" srcOrd="1" destOrd="0" presId="urn:microsoft.com/office/officeart/2008/layout/LinedList"/>
    <dgm:cxn modelId="{24CB35C8-8430-45B9-A4DD-FB1D0634F7B4}" type="presParOf" srcId="{106A4448-C5FC-4323-B593-321BC18E7717}" destId="{D75846B8-A5C7-44C6-9960-1A39371573B2}" srcOrd="10" destOrd="0" presId="urn:microsoft.com/office/officeart/2008/layout/LinedList"/>
    <dgm:cxn modelId="{1B70D4B6-9251-40EC-A91E-DAF0B5D8A6D6}" type="presParOf" srcId="{106A4448-C5FC-4323-B593-321BC18E7717}" destId="{E69F4050-5FED-49AE-9410-A186056CBDF2}" srcOrd="11" destOrd="0" presId="urn:microsoft.com/office/officeart/2008/layout/LinedList"/>
    <dgm:cxn modelId="{4E163DF8-904B-476F-9690-F1EA7AE59892}" type="presParOf" srcId="{E69F4050-5FED-49AE-9410-A186056CBDF2}" destId="{C19D00A2-326E-47B4-96AC-35598D4266FB}" srcOrd="0" destOrd="0" presId="urn:microsoft.com/office/officeart/2008/layout/LinedList"/>
    <dgm:cxn modelId="{E45D9625-77EC-4917-B461-FCB32DE87FFD}" type="presParOf" srcId="{E69F4050-5FED-49AE-9410-A186056CBDF2}" destId="{76681451-12A6-4310-8CAE-D9B5DF27E9E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83C358-D4F8-4A21-8BCB-4E526C6258D5}" type="doc">
      <dgm:prSet loTypeId="urn:microsoft.com/office/officeart/2005/8/layout/process4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DB3DE22F-0E75-492D-B86A-2B585E62769C}">
      <dgm:prSet/>
      <dgm:spPr/>
      <dgm:t>
        <a:bodyPr/>
        <a:lstStyle/>
        <a:p>
          <a:r>
            <a:rPr lang="en-CA" dirty="0">
              <a:latin typeface="Californian FB" panose="0207040306080B030204" pitchFamily="18" charset="0"/>
            </a:rPr>
            <a:t>A Business in Hospice </a:t>
          </a:r>
          <a:endParaRPr lang="en-US" dirty="0">
            <a:latin typeface="Californian FB" panose="0207040306080B030204" pitchFamily="18" charset="0"/>
          </a:endParaRPr>
        </a:p>
      </dgm:t>
    </dgm:pt>
    <dgm:pt modelId="{B64E31E1-FB8F-486F-BFEB-88DA4104F296}" type="parTrans" cxnId="{1AAF398D-6452-4B97-8D1A-714812F39D6C}">
      <dgm:prSet/>
      <dgm:spPr/>
      <dgm:t>
        <a:bodyPr/>
        <a:lstStyle/>
        <a:p>
          <a:endParaRPr lang="en-US"/>
        </a:p>
      </dgm:t>
    </dgm:pt>
    <dgm:pt modelId="{77ED4250-5F75-4BC1-B83B-EBE75B97443E}" type="sibTrans" cxnId="{1AAF398D-6452-4B97-8D1A-714812F39D6C}">
      <dgm:prSet/>
      <dgm:spPr/>
      <dgm:t>
        <a:bodyPr/>
        <a:lstStyle/>
        <a:p>
          <a:endParaRPr lang="en-US"/>
        </a:p>
      </dgm:t>
    </dgm:pt>
    <dgm:pt modelId="{4860B20F-6EC2-4558-8B63-0BA67483947D}">
      <dgm:prSet/>
      <dgm:spPr/>
      <dgm:t>
        <a:bodyPr/>
        <a:lstStyle/>
        <a:p>
          <a:r>
            <a:rPr lang="en-CA" dirty="0">
              <a:latin typeface="Californian FB" panose="0207040306080B030204" pitchFamily="18" charset="0"/>
            </a:rPr>
            <a:t>Getting Creative</a:t>
          </a:r>
          <a:endParaRPr lang="en-US" dirty="0">
            <a:latin typeface="Californian FB" panose="0207040306080B030204" pitchFamily="18" charset="0"/>
          </a:endParaRPr>
        </a:p>
      </dgm:t>
    </dgm:pt>
    <dgm:pt modelId="{BD6F1987-9D5E-46E6-9023-FEA29B0C16B3}" type="parTrans" cxnId="{C0FF21AE-9C66-45F0-B1AF-A8CDE51B290F}">
      <dgm:prSet/>
      <dgm:spPr/>
      <dgm:t>
        <a:bodyPr/>
        <a:lstStyle/>
        <a:p>
          <a:endParaRPr lang="en-US"/>
        </a:p>
      </dgm:t>
    </dgm:pt>
    <dgm:pt modelId="{C1FD7F58-CE86-492C-8A81-A2E9B5C8A225}" type="sibTrans" cxnId="{C0FF21AE-9C66-45F0-B1AF-A8CDE51B290F}">
      <dgm:prSet/>
      <dgm:spPr/>
      <dgm:t>
        <a:bodyPr/>
        <a:lstStyle/>
        <a:p>
          <a:endParaRPr lang="en-US"/>
        </a:p>
      </dgm:t>
    </dgm:pt>
    <dgm:pt modelId="{381C2EDA-2FEF-451D-B22A-69D8859C15AE}" type="pres">
      <dgm:prSet presAssocID="{B683C358-D4F8-4A21-8BCB-4E526C6258D5}" presName="Name0" presStyleCnt="0">
        <dgm:presLayoutVars>
          <dgm:dir/>
          <dgm:animLvl val="lvl"/>
          <dgm:resizeHandles val="exact"/>
        </dgm:presLayoutVars>
      </dgm:prSet>
      <dgm:spPr/>
    </dgm:pt>
    <dgm:pt modelId="{1A1A6495-27BE-485E-8646-212FBEE893D6}" type="pres">
      <dgm:prSet presAssocID="{4860B20F-6EC2-4558-8B63-0BA67483947D}" presName="boxAndChildren" presStyleCnt="0"/>
      <dgm:spPr/>
    </dgm:pt>
    <dgm:pt modelId="{E4C3AA27-45C9-4BC8-AB6C-ECAB8284D81E}" type="pres">
      <dgm:prSet presAssocID="{4860B20F-6EC2-4558-8B63-0BA67483947D}" presName="parentTextBox" presStyleLbl="node1" presStyleIdx="0" presStyleCnt="2" custLinFactNeighborX="1647" custLinFactNeighborY="114"/>
      <dgm:spPr/>
    </dgm:pt>
    <dgm:pt modelId="{48C7F15B-E738-4637-A6AE-AC22A1EFFA4D}" type="pres">
      <dgm:prSet presAssocID="{77ED4250-5F75-4BC1-B83B-EBE75B97443E}" presName="sp" presStyleCnt="0"/>
      <dgm:spPr/>
    </dgm:pt>
    <dgm:pt modelId="{0D920C84-7315-437D-A1CB-DE81D1236469}" type="pres">
      <dgm:prSet presAssocID="{DB3DE22F-0E75-492D-B86A-2B585E62769C}" presName="arrowAndChildren" presStyleCnt="0"/>
      <dgm:spPr/>
    </dgm:pt>
    <dgm:pt modelId="{289BDAA3-1352-48D5-948C-D65C1F7BF167}" type="pres">
      <dgm:prSet presAssocID="{DB3DE22F-0E75-492D-B86A-2B585E62769C}" presName="parentTextArrow" presStyleLbl="node1" presStyleIdx="1" presStyleCnt="2"/>
      <dgm:spPr/>
    </dgm:pt>
  </dgm:ptLst>
  <dgm:cxnLst>
    <dgm:cxn modelId="{226D1A26-4949-4516-A1A9-A166C02B8195}" type="presOf" srcId="{B683C358-D4F8-4A21-8BCB-4E526C6258D5}" destId="{381C2EDA-2FEF-451D-B22A-69D8859C15AE}" srcOrd="0" destOrd="0" presId="urn:microsoft.com/office/officeart/2005/8/layout/process4"/>
    <dgm:cxn modelId="{C4EB1B29-BAEC-45CE-A6D1-2D9FC0F81284}" type="presOf" srcId="{DB3DE22F-0E75-492D-B86A-2B585E62769C}" destId="{289BDAA3-1352-48D5-948C-D65C1F7BF167}" srcOrd="0" destOrd="0" presId="urn:microsoft.com/office/officeart/2005/8/layout/process4"/>
    <dgm:cxn modelId="{1AAF398D-6452-4B97-8D1A-714812F39D6C}" srcId="{B683C358-D4F8-4A21-8BCB-4E526C6258D5}" destId="{DB3DE22F-0E75-492D-B86A-2B585E62769C}" srcOrd="0" destOrd="0" parTransId="{B64E31E1-FB8F-486F-BFEB-88DA4104F296}" sibTransId="{77ED4250-5F75-4BC1-B83B-EBE75B97443E}"/>
    <dgm:cxn modelId="{5903C4AB-8447-4886-80A0-2BECA5776DBA}" type="presOf" srcId="{4860B20F-6EC2-4558-8B63-0BA67483947D}" destId="{E4C3AA27-45C9-4BC8-AB6C-ECAB8284D81E}" srcOrd="0" destOrd="0" presId="urn:microsoft.com/office/officeart/2005/8/layout/process4"/>
    <dgm:cxn modelId="{C0FF21AE-9C66-45F0-B1AF-A8CDE51B290F}" srcId="{B683C358-D4F8-4A21-8BCB-4E526C6258D5}" destId="{4860B20F-6EC2-4558-8B63-0BA67483947D}" srcOrd="1" destOrd="0" parTransId="{BD6F1987-9D5E-46E6-9023-FEA29B0C16B3}" sibTransId="{C1FD7F58-CE86-492C-8A81-A2E9B5C8A225}"/>
    <dgm:cxn modelId="{28F0977C-934D-483F-986B-7285886D4C2F}" type="presParOf" srcId="{381C2EDA-2FEF-451D-B22A-69D8859C15AE}" destId="{1A1A6495-27BE-485E-8646-212FBEE893D6}" srcOrd="0" destOrd="0" presId="urn:microsoft.com/office/officeart/2005/8/layout/process4"/>
    <dgm:cxn modelId="{C9AAA0C7-0E4D-4799-A3DE-583D2302A0A5}" type="presParOf" srcId="{1A1A6495-27BE-485E-8646-212FBEE893D6}" destId="{E4C3AA27-45C9-4BC8-AB6C-ECAB8284D81E}" srcOrd="0" destOrd="0" presId="urn:microsoft.com/office/officeart/2005/8/layout/process4"/>
    <dgm:cxn modelId="{66FFF765-487A-491B-919B-E5DE7AD192AA}" type="presParOf" srcId="{381C2EDA-2FEF-451D-B22A-69D8859C15AE}" destId="{48C7F15B-E738-4637-A6AE-AC22A1EFFA4D}" srcOrd="1" destOrd="0" presId="urn:microsoft.com/office/officeart/2005/8/layout/process4"/>
    <dgm:cxn modelId="{2D375B6B-E7E0-4FA7-AA36-52830F4C5C7D}" type="presParOf" srcId="{381C2EDA-2FEF-451D-B22A-69D8859C15AE}" destId="{0D920C84-7315-437D-A1CB-DE81D1236469}" srcOrd="2" destOrd="0" presId="urn:microsoft.com/office/officeart/2005/8/layout/process4"/>
    <dgm:cxn modelId="{C63E0DFB-D3FB-47C9-B9F0-74B889E3DFDD}" type="presParOf" srcId="{0D920C84-7315-437D-A1CB-DE81D1236469}" destId="{289BDAA3-1352-48D5-948C-D65C1F7BF16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6D011-375B-4FE1-AF5C-9053C67FD8F7}">
      <dsp:nvSpPr>
        <dsp:cNvPr id="0" name=""/>
        <dsp:cNvSpPr/>
      </dsp:nvSpPr>
      <dsp:spPr>
        <a:xfrm>
          <a:off x="0" y="30950"/>
          <a:ext cx="6492875" cy="9534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Who actually owns the company?</a:t>
          </a:r>
          <a:endParaRPr lang="en-US" sz="2400" kern="1200" dirty="0"/>
        </a:p>
      </dsp:txBody>
      <dsp:txXfrm>
        <a:off x="46541" y="77491"/>
        <a:ext cx="6399793" cy="860321"/>
      </dsp:txXfrm>
    </dsp:sp>
    <dsp:sp modelId="{1B4FD2F4-AD0F-4AA2-84D6-319FE69EE3FE}">
      <dsp:nvSpPr>
        <dsp:cNvPr id="0" name=""/>
        <dsp:cNvSpPr/>
      </dsp:nvSpPr>
      <dsp:spPr>
        <a:xfrm>
          <a:off x="0" y="1053474"/>
          <a:ext cx="6492875" cy="953403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What happened at Date of Marriage &amp; Separation?</a:t>
          </a:r>
          <a:endParaRPr lang="en-US" sz="2400" kern="1200" dirty="0"/>
        </a:p>
      </dsp:txBody>
      <dsp:txXfrm>
        <a:off x="46541" y="1100015"/>
        <a:ext cx="6399793" cy="860321"/>
      </dsp:txXfrm>
    </dsp:sp>
    <dsp:sp modelId="{A8B8E60F-C7F6-47A7-8679-FD763F112046}">
      <dsp:nvSpPr>
        <dsp:cNvPr id="0" name=""/>
        <dsp:cNvSpPr/>
      </dsp:nvSpPr>
      <dsp:spPr>
        <a:xfrm>
          <a:off x="0" y="2075998"/>
          <a:ext cx="6492875" cy="953403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The Legal Model vs The Creative Model</a:t>
          </a:r>
          <a:endParaRPr lang="en-US" sz="2400" kern="1200" dirty="0"/>
        </a:p>
      </dsp:txBody>
      <dsp:txXfrm>
        <a:off x="46541" y="2122539"/>
        <a:ext cx="6399793" cy="860321"/>
      </dsp:txXfrm>
    </dsp:sp>
    <dsp:sp modelId="{75B362C0-229A-4ED1-99CB-BA6859E75D60}">
      <dsp:nvSpPr>
        <dsp:cNvPr id="0" name=""/>
        <dsp:cNvSpPr/>
      </dsp:nvSpPr>
      <dsp:spPr>
        <a:xfrm>
          <a:off x="0" y="3098521"/>
          <a:ext cx="6492875" cy="953403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Client education &amp; managing expectations </a:t>
          </a:r>
          <a:endParaRPr lang="en-US" sz="2400" kern="1200" dirty="0"/>
        </a:p>
      </dsp:txBody>
      <dsp:txXfrm>
        <a:off x="46541" y="3145062"/>
        <a:ext cx="6399793" cy="860321"/>
      </dsp:txXfrm>
    </dsp:sp>
    <dsp:sp modelId="{49DFE3B1-572D-457E-B730-FD4EC0490B1B}">
      <dsp:nvSpPr>
        <dsp:cNvPr id="0" name=""/>
        <dsp:cNvSpPr/>
      </dsp:nvSpPr>
      <dsp:spPr>
        <a:xfrm>
          <a:off x="0" y="4121045"/>
          <a:ext cx="6492875" cy="953403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Lifestyle and Business Income  </a:t>
          </a:r>
          <a:endParaRPr lang="en-US" sz="2400" kern="1200" dirty="0"/>
        </a:p>
      </dsp:txBody>
      <dsp:txXfrm>
        <a:off x="46541" y="4167586"/>
        <a:ext cx="6399793" cy="86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581BD-B5CE-455B-AE1F-9F43B42A83E7}">
      <dsp:nvSpPr>
        <dsp:cNvPr id="0" name=""/>
        <dsp:cNvSpPr/>
      </dsp:nvSpPr>
      <dsp:spPr>
        <a:xfrm>
          <a:off x="0" y="523676"/>
          <a:ext cx="2029023" cy="12174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Goals &amp; Interests of the clients</a:t>
          </a:r>
          <a:endParaRPr lang="en-US" sz="1900" kern="1200"/>
        </a:p>
      </dsp:txBody>
      <dsp:txXfrm>
        <a:off x="0" y="523676"/>
        <a:ext cx="2029023" cy="1217414"/>
      </dsp:txXfrm>
    </dsp:sp>
    <dsp:sp modelId="{2ED478AC-12D2-4D70-8422-C58EBAB0D6E5}">
      <dsp:nvSpPr>
        <dsp:cNvPr id="0" name=""/>
        <dsp:cNvSpPr/>
      </dsp:nvSpPr>
      <dsp:spPr>
        <a:xfrm>
          <a:off x="2231925" y="523676"/>
          <a:ext cx="2029023" cy="1217414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Legacy Family Trust </a:t>
          </a:r>
          <a:endParaRPr lang="en-US" sz="1900" kern="1200"/>
        </a:p>
      </dsp:txBody>
      <dsp:txXfrm>
        <a:off x="2231925" y="523676"/>
        <a:ext cx="2029023" cy="1217414"/>
      </dsp:txXfrm>
    </dsp:sp>
    <dsp:sp modelId="{C7DD8C14-2EE3-4257-877B-25C9510F0360}">
      <dsp:nvSpPr>
        <dsp:cNvPr id="0" name=""/>
        <dsp:cNvSpPr/>
      </dsp:nvSpPr>
      <dsp:spPr>
        <a:xfrm>
          <a:off x="4463851" y="523676"/>
          <a:ext cx="2029023" cy="1217414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Taxation Exposure</a:t>
          </a:r>
          <a:endParaRPr lang="en-US" sz="1900" kern="1200"/>
        </a:p>
      </dsp:txBody>
      <dsp:txXfrm>
        <a:off x="4463851" y="523676"/>
        <a:ext cx="2029023" cy="1217414"/>
      </dsp:txXfrm>
    </dsp:sp>
    <dsp:sp modelId="{17E55225-56EF-43CD-BE78-D58150D264DE}">
      <dsp:nvSpPr>
        <dsp:cNvPr id="0" name=""/>
        <dsp:cNvSpPr/>
      </dsp:nvSpPr>
      <dsp:spPr>
        <a:xfrm>
          <a:off x="0" y="1943992"/>
          <a:ext cx="2029023" cy="1217414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Estate &amp; Succession Planning  </a:t>
          </a:r>
          <a:endParaRPr lang="en-US" sz="1900" kern="1200"/>
        </a:p>
      </dsp:txBody>
      <dsp:txXfrm>
        <a:off x="0" y="1943992"/>
        <a:ext cx="2029023" cy="1217414"/>
      </dsp:txXfrm>
    </dsp:sp>
    <dsp:sp modelId="{383E157F-2940-4EDC-94DB-3C6DF3154DAA}">
      <dsp:nvSpPr>
        <dsp:cNvPr id="0" name=""/>
        <dsp:cNvSpPr/>
      </dsp:nvSpPr>
      <dsp:spPr>
        <a:xfrm>
          <a:off x="2231925" y="1943992"/>
          <a:ext cx="2029023" cy="1217414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Avoiding expensive “Fire Sales”</a:t>
          </a:r>
          <a:endParaRPr lang="en-US" sz="1900" kern="1200"/>
        </a:p>
      </dsp:txBody>
      <dsp:txXfrm>
        <a:off x="2231925" y="1943992"/>
        <a:ext cx="2029023" cy="1217414"/>
      </dsp:txXfrm>
    </dsp:sp>
    <dsp:sp modelId="{8DE7E7C6-29C5-4FC3-B08F-BA3DE292061D}">
      <dsp:nvSpPr>
        <dsp:cNvPr id="0" name=""/>
        <dsp:cNvSpPr/>
      </dsp:nvSpPr>
      <dsp:spPr>
        <a:xfrm>
          <a:off x="4463851" y="1943992"/>
          <a:ext cx="2029023" cy="1217414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Founder health issues</a:t>
          </a:r>
          <a:endParaRPr lang="en-US" sz="1900" kern="1200"/>
        </a:p>
      </dsp:txBody>
      <dsp:txXfrm>
        <a:off x="4463851" y="1943992"/>
        <a:ext cx="2029023" cy="1217414"/>
      </dsp:txXfrm>
    </dsp:sp>
    <dsp:sp modelId="{4395B277-0ED1-49BE-907D-CF898BC7F5AD}">
      <dsp:nvSpPr>
        <dsp:cNvPr id="0" name=""/>
        <dsp:cNvSpPr/>
      </dsp:nvSpPr>
      <dsp:spPr>
        <a:xfrm>
          <a:off x="2231925" y="3364309"/>
          <a:ext cx="2029023" cy="121741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Planning for the eventual winding up of the businesses</a:t>
          </a:r>
          <a:endParaRPr lang="en-US" sz="1900" kern="1200"/>
        </a:p>
      </dsp:txBody>
      <dsp:txXfrm>
        <a:off x="2231925" y="3364309"/>
        <a:ext cx="2029023" cy="12174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CDD6A-A193-4123-A335-4C15853125BF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9FD0B-EC3D-4A65-96FB-714A1E8D0788}">
      <dsp:nvSpPr>
        <dsp:cNvPr id="0" name=""/>
        <dsp:cNvSpPr/>
      </dsp:nvSpPr>
      <dsp:spPr>
        <a:xfrm>
          <a:off x="0" y="2492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Goals &amp; Interests of the Clients</a:t>
          </a:r>
          <a:endParaRPr lang="en-US" sz="2300" kern="1200"/>
        </a:p>
      </dsp:txBody>
      <dsp:txXfrm>
        <a:off x="0" y="2492"/>
        <a:ext cx="6492875" cy="850069"/>
      </dsp:txXfrm>
    </dsp:sp>
    <dsp:sp modelId="{9E5B0FBE-ABC7-44F1-9E85-057B11FEB2BB}">
      <dsp:nvSpPr>
        <dsp:cNvPr id="0" name=""/>
        <dsp:cNvSpPr/>
      </dsp:nvSpPr>
      <dsp:spPr>
        <a:xfrm>
          <a:off x="0" y="852561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1EFF8-0374-42C2-9ECA-80FB02182D56}">
      <dsp:nvSpPr>
        <dsp:cNvPr id="0" name=""/>
        <dsp:cNvSpPr/>
      </dsp:nvSpPr>
      <dsp:spPr>
        <a:xfrm>
          <a:off x="0" y="852561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Adult children as employees &amp; self-interested Greek Chorus</a:t>
          </a:r>
          <a:endParaRPr lang="en-US" sz="2300" kern="1200"/>
        </a:p>
      </dsp:txBody>
      <dsp:txXfrm>
        <a:off x="0" y="852561"/>
        <a:ext cx="6492875" cy="850069"/>
      </dsp:txXfrm>
    </dsp:sp>
    <dsp:sp modelId="{692248D3-5CEC-4172-913C-109144974F70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0D28E-B7C2-4965-B421-2CCA6C8BD9C3}">
      <dsp:nvSpPr>
        <dsp:cNvPr id="0" name=""/>
        <dsp:cNvSpPr/>
      </dsp:nvSpPr>
      <dsp:spPr>
        <a:xfrm>
          <a:off x="0" y="1702630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Spouse as ‘employee’ vs spousal support</a:t>
          </a:r>
          <a:endParaRPr lang="en-US" sz="2300" kern="1200"/>
        </a:p>
      </dsp:txBody>
      <dsp:txXfrm>
        <a:off x="0" y="1702630"/>
        <a:ext cx="6492875" cy="850069"/>
      </dsp:txXfrm>
    </dsp:sp>
    <dsp:sp modelId="{16F61FE5-9A2A-450D-905F-B0E237B824AA}">
      <dsp:nvSpPr>
        <dsp:cNvPr id="0" name=""/>
        <dsp:cNvSpPr/>
      </dsp:nvSpPr>
      <dsp:spPr>
        <a:xfrm>
          <a:off x="0" y="2552699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63549-BB6B-4010-8735-039A63B7CEFB}">
      <dsp:nvSpPr>
        <dsp:cNvPr id="0" name=""/>
        <dsp:cNvSpPr/>
      </dsp:nvSpPr>
      <dsp:spPr>
        <a:xfrm>
          <a:off x="0" y="255269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The other party – the not so silent business partner!</a:t>
          </a:r>
          <a:endParaRPr lang="en-US" sz="2300" kern="1200"/>
        </a:p>
      </dsp:txBody>
      <dsp:txXfrm>
        <a:off x="0" y="2552699"/>
        <a:ext cx="6492875" cy="850069"/>
      </dsp:txXfrm>
    </dsp:sp>
    <dsp:sp modelId="{4027CBA9-ED0C-4C9E-A9EF-7CDE7EF2E5FC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EBEA8-CC5F-4FA6-87BA-AF801E7EFFB2}">
      <dsp:nvSpPr>
        <dsp:cNvPr id="0" name=""/>
        <dsp:cNvSpPr/>
      </dsp:nvSpPr>
      <dsp:spPr>
        <a:xfrm>
          <a:off x="0" y="3402769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Other property and its relationship to the business and family</a:t>
          </a:r>
          <a:endParaRPr lang="en-US" sz="2300" kern="1200"/>
        </a:p>
      </dsp:txBody>
      <dsp:txXfrm>
        <a:off x="0" y="3402769"/>
        <a:ext cx="6492875" cy="850069"/>
      </dsp:txXfrm>
    </dsp:sp>
    <dsp:sp modelId="{D75846B8-A5C7-44C6-9960-1A39371573B2}">
      <dsp:nvSpPr>
        <dsp:cNvPr id="0" name=""/>
        <dsp:cNvSpPr/>
      </dsp:nvSpPr>
      <dsp:spPr>
        <a:xfrm>
          <a:off x="0" y="4252838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D00A2-326E-47B4-96AC-35598D4266FB}">
      <dsp:nvSpPr>
        <dsp:cNvPr id="0" name=""/>
        <dsp:cNvSpPr/>
      </dsp:nvSpPr>
      <dsp:spPr>
        <a:xfrm>
          <a:off x="0" y="4252838"/>
          <a:ext cx="6492875" cy="8500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Tax issues</a:t>
          </a:r>
          <a:endParaRPr lang="en-US" sz="2300" kern="1200"/>
        </a:p>
      </dsp:txBody>
      <dsp:txXfrm>
        <a:off x="0" y="4252838"/>
        <a:ext cx="6492875" cy="850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3AA27-45C9-4BC8-AB6C-ECAB8284D81E}">
      <dsp:nvSpPr>
        <dsp:cNvPr id="0" name=""/>
        <dsp:cNvSpPr/>
      </dsp:nvSpPr>
      <dsp:spPr>
        <a:xfrm>
          <a:off x="0" y="2711296"/>
          <a:ext cx="6492875" cy="1777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000" kern="1200" dirty="0">
              <a:latin typeface="Californian FB" panose="0207040306080B030204" pitchFamily="18" charset="0"/>
            </a:rPr>
            <a:t>Getting Creative</a:t>
          </a:r>
          <a:endParaRPr lang="en-US" sz="5000" kern="1200" dirty="0">
            <a:latin typeface="Californian FB" panose="0207040306080B030204" pitchFamily="18" charset="0"/>
          </a:endParaRPr>
        </a:p>
      </dsp:txBody>
      <dsp:txXfrm>
        <a:off x="0" y="2711296"/>
        <a:ext cx="6492875" cy="1777576"/>
      </dsp:txXfrm>
    </dsp:sp>
    <dsp:sp modelId="{289BDAA3-1352-48D5-948C-D65C1F7BF167}">
      <dsp:nvSpPr>
        <dsp:cNvPr id="0" name=""/>
        <dsp:cNvSpPr/>
      </dsp:nvSpPr>
      <dsp:spPr>
        <a:xfrm rot="10800000">
          <a:off x="0" y="2024"/>
          <a:ext cx="6492875" cy="2733912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000" kern="1200" dirty="0">
              <a:latin typeface="Californian FB" panose="0207040306080B030204" pitchFamily="18" charset="0"/>
            </a:rPr>
            <a:t>A Business in Hospice </a:t>
          </a:r>
          <a:endParaRPr lang="en-US" sz="5000" kern="1200" dirty="0">
            <a:latin typeface="Californian FB" panose="0207040306080B030204" pitchFamily="18" charset="0"/>
          </a:endParaRPr>
        </a:p>
      </dsp:txBody>
      <dsp:txXfrm rot="10800000">
        <a:off x="0" y="2024"/>
        <a:ext cx="6492875" cy="1776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1FDF0-B02D-4BB7-B8BD-C731FCB867CF}" type="datetimeFigureOut">
              <a:rPr lang="en-CA" smtClean="0"/>
              <a:t>2018-09-01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0106F-71AC-4DF1-A2EC-2E5C666D2F3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793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090E7-F99F-4D85-8E8E-924D9C013448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8092-102A-40FA-912E-B599ABE240B1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59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CB3C-D2A8-4843-8C86-869F797899F8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04EFF-0185-4D35-BB45-BA98B17985A0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900-7F57-4B65-A868-DDE79554898E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91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AFB78-98C7-48FC-BDB9-CF3F34074DC2}" type="datetime1">
              <a:rPr lang="en-CA" smtClean="0"/>
              <a:t>2018-09-01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02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9A072-1D29-4AF3-BB22-CBCCD914BE86}" type="datetime1">
              <a:rPr lang="en-CA" smtClean="0"/>
              <a:t>2018-09-01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83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2D9C-9A72-4D17-8AE4-864436609950}" type="datetime1">
              <a:rPr lang="en-CA" smtClean="0"/>
              <a:t>2018-09-01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6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9BF5-813C-4675-B89D-0B6810935839}" type="datetime1">
              <a:rPr lang="en-CA" smtClean="0"/>
              <a:t>2018-09-01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25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27400-9C9A-4F13-8A72-E6AEFBC7A54D}" type="datetime1">
              <a:rPr lang="en-CA" smtClean="0"/>
              <a:t>2018-09-01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242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2F3C-446D-48D6-9D29-7C471EA83380}" type="datetime1">
              <a:rPr lang="en-CA" smtClean="0"/>
              <a:t>2018-09-01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6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F6C64-A41B-44DB-9FA2-C8D80CF9A601}" type="datetime1">
              <a:rPr lang="en-CA" smtClean="0"/>
              <a:t>2018-09-01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048C-3DA1-4605-BCA1-102F71D39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54183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72AC5249-5D6B-4FA2-8A9F-8FFAEA475911}"/>
              </a:ext>
            </a:extLst>
          </p:cNvPr>
          <p:cNvSpPr txBox="1">
            <a:spLocks/>
          </p:cNvSpPr>
          <p:nvPr/>
        </p:nvSpPr>
        <p:spPr>
          <a:xfrm>
            <a:off x="828170" y="1398266"/>
            <a:ext cx="4731220" cy="37698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latin typeface="Californian FB" panose="0207040306080B030204" pitchFamily="18" charset="0"/>
              </a:rPr>
              <a:t>Saving the Golden Goose: How Family Run Businesses can Survive and Thrive after Divorce </a:t>
            </a:r>
            <a:endParaRPr lang="en-ZA" dirty="0">
              <a:latin typeface="Californian FB" panose="0207040306080B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990A5F-D20C-4D49-B728-171E17C19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390" y="1529965"/>
            <a:ext cx="5867597" cy="392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16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945D1A-CCD7-4E47-A909-9B900FB3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Collaborative offers ...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FCAD6-36B8-4F0F-84DC-C1DCD095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>
                <a:latin typeface="Californian FB" panose="0207040306080B030204" pitchFamily="18" charset="0"/>
              </a:rPr>
              <a:t>Privacy</a:t>
            </a:r>
          </a:p>
          <a:p>
            <a:r>
              <a:rPr lang="en-CA" sz="2400">
                <a:latin typeface="Californian FB" panose="0207040306080B030204" pitchFamily="18" charset="0"/>
              </a:rPr>
              <a:t>Tax Planning &amp; Corporate Share structures</a:t>
            </a:r>
          </a:p>
          <a:p>
            <a:r>
              <a:rPr lang="en-CA" sz="2400">
                <a:latin typeface="Californian FB" panose="0207040306080B030204" pitchFamily="18" charset="0"/>
              </a:rPr>
              <a:t>Flexible payment structures</a:t>
            </a:r>
          </a:p>
          <a:p>
            <a:r>
              <a:rPr lang="en-CA" sz="2400">
                <a:latin typeface="Californian FB" panose="0207040306080B030204" pitchFamily="18" charset="0"/>
              </a:rPr>
              <a:t>Increased corporate health protecting income &amp; capital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6B130-1627-47EC-A055-912D9A912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65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5D1A-CCD7-4E47-A909-9B900FB3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We ensure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FCAD6-36B8-4F0F-84DC-C1DCD095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>
                <a:latin typeface="Californian FB" panose="0207040306080B030204" pitchFamily="18" charset="0"/>
              </a:rPr>
              <a:t>Insurance is in place to cushion risk affects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Succession planning &amp; family legacy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Managing continued income streams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Income splitting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“If &amp; when” scenarios for sale of business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Acknowledging market and business patterns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6B130-1627-47EC-A055-912D9A912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1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45D1A-CCD7-4E47-A909-9B900FB3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Alternative options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FCAD6-36B8-4F0F-84DC-C1DCD0957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>
                <a:latin typeface="Californian FB" panose="0207040306080B030204" pitchFamily="18" charset="0"/>
              </a:rPr>
              <a:t>Family trusts &amp; Holding Companies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Tax Planning – avoiding audits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Employment of spouses and children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Estate, succession &amp; capacity planning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06B130-1627-47EC-A055-912D9A912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27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3CCF7-DA34-43E7-80D1-3F98EC9AC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246374" cy="2387600"/>
          </a:xfrm>
        </p:spPr>
        <p:txBody>
          <a:bodyPr/>
          <a:lstStyle/>
          <a:p>
            <a:r>
              <a:rPr lang="en-CA" dirty="0">
                <a:latin typeface="Californian FB" panose="0207040306080B030204" pitchFamily="18" charset="0"/>
              </a:rPr>
              <a:t>Our Roles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AA699-9A89-4C26-A533-D4D8A43E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2" y="3301180"/>
            <a:ext cx="4001729" cy="26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E6A791-64F0-435C-8AE1-4C0756E6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  <a:latin typeface="Californian FB" panose="0207040306080B030204" pitchFamily="18" charset="0"/>
              </a:rPr>
              <a:t>The Financial Professional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1BA4E-F0B2-4800-9C68-797064EFE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CA" sz="2000">
                <a:latin typeface="Californian FB" panose="0207040306080B030204" pitchFamily="18" charset="0"/>
              </a:rPr>
              <a:t>Power of Neutrality</a:t>
            </a:r>
          </a:p>
          <a:p>
            <a:r>
              <a:rPr lang="en-CA" sz="2000">
                <a:latin typeface="Californian FB" panose="0207040306080B030204" pitchFamily="18" charset="0"/>
              </a:rPr>
              <a:t>Client &amp; Advisor Education</a:t>
            </a:r>
          </a:p>
          <a:p>
            <a:r>
              <a:rPr lang="en-CA" sz="2000">
                <a:latin typeface="Californian FB" panose="0207040306080B030204" pitchFamily="18" charset="0"/>
              </a:rPr>
              <a:t>Financial Disclosure experts </a:t>
            </a:r>
          </a:p>
          <a:p>
            <a:r>
              <a:rPr lang="en-CA" sz="2000">
                <a:latin typeface="Californian FB" panose="0207040306080B030204" pitchFamily="18" charset="0"/>
              </a:rPr>
              <a:t>Early Warning Capability for Clients &amp; Advisors</a:t>
            </a:r>
          </a:p>
          <a:p>
            <a:r>
              <a:rPr lang="en-CA" sz="2000">
                <a:latin typeface="Californian FB" panose="0207040306080B030204" pitchFamily="18" charset="0"/>
              </a:rPr>
              <a:t>Disclosure Preparation, Analysis &amp; Presentation</a:t>
            </a:r>
          </a:p>
          <a:p>
            <a:r>
              <a:rPr lang="en-CA" sz="2000">
                <a:latin typeface="Californian FB" panose="0207040306080B030204" pitchFamily="18" charset="0"/>
              </a:rPr>
              <a:t>Ongoing Management of Expectations </a:t>
            </a:r>
          </a:p>
          <a:p>
            <a:r>
              <a:rPr lang="en-CA" sz="2000">
                <a:latin typeface="Californian FB" panose="0207040306080B030204" pitchFamily="18" charset="0"/>
              </a:rPr>
              <a:t>Continuous Financial Analysis of Options &amp; Approaches</a:t>
            </a:r>
          </a:p>
          <a:p>
            <a:r>
              <a:rPr lang="en-CA" sz="2000">
                <a:latin typeface="Californian FB" panose="0207040306080B030204" pitchFamily="18" charset="0"/>
              </a:rPr>
              <a:t>Document and Report preparation</a:t>
            </a:r>
          </a:p>
          <a:p>
            <a:r>
              <a:rPr lang="en-CA" sz="2000">
                <a:latin typeface="Californian FB" panose="0207040306080B030204" pitchFamily="18" charset="0"/>
              </a:rPr>
              <a:t>The Next Chapter … the new Operating Model</a:t>
            </a:r>
          </a:p>
          <a:p>
            <a:endParaRPr lang="en-CA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B26F1B-D6A0-4270-86DF-8442138E6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88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B5C011-DA06-4BA4-A9D0-00FE74A8E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Private Settlement Benefits…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34CE40-D256-4A19-9062-46585A2C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 dirty="0">
                <a:latin typeface="Californian FB" panose="0207040306080B030204" pitchFamily="18" charset="0"/>
              </a:rPr>
              <a:t>Maintain privacy 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Preserve family legacy/wealth/relationships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Creative approaches – No two families or business are the same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Pacify other Stakeholder/Legacy Interests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Tax planning  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Appropriate allocation of Risks and Rewards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Increase options for settlement</a:t>
            </a:r>
          </a:p>
          <a:p>
            <a:r>
              <a:rPr lang="en-CA" sz="2400" dirty="0">
                <a:latin typeface="Californian FB" panose="0207040306080B030204" pitchFamily="18" charset="0"/>
              </a:rPr>
              <a:t>Maintain goals &amp; interests of clients and their family members</a:t>
            </a:r>
          </a:p>
          <a:p>
            <a:endParaRPr lang="en-CA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02FD02F-D85B-4817-8653-44AAF0214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19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C9384-39B9-4311-B51C-B68A950D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Things to consider 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460A-BCA5-40A0-A566-A10014AB4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2400">
                <a:latin typeface="Californian FB" panose="0207040306080B030204" pitchFamily="18" charset="0"/>
              </a:rPr>
              <a:t>Barometer of the family</a:t>
            </a:r>
          </a:p>
          <a:p>
            <a:r>
              <a:rPr lang="en-CA" sz="2400">
                <a:latin typeface="Californian FB" panose="0207040306080B030204" pitchFamily="18" charset="0"/>
              </a:rPr>
              <a:t>Structure of the Agreement</a:t>
            </a:r>
          </a:p>
          <a:p>
            <a:r>
              <a:rPr lang="en-CA" sz="2400">
                <a:latin typeface="Californian FB" panose="0207040306080B030204" pitchFamily="18" charset="0"/>
              </a:rPr>
              <a:t>Duration of the Agreement</a:t>
            </a:r>
          </a:p>
          <a:p>
            <a:r>
              <a:rPr lang="en-CA" sz="2400">
                <a:latin typeface="Californian FB" panose="0207040306080B030204" pitchFamily="18" charset="0"/>
              </a:rPr>
              <a:t>What other Agreements need to be put in place?</a:t>
            </a:r>
          </a:p>
          <a:p>
            <a:pPr lvl="1"/>
            <a:r>
              <a:rPr lang="en-CA" dirty="0">
                <a:latin typeface="Californian FB" panose="0207040306080B030204" pitchFamily="18" charset="0"/>
              </a:rPr>
              <a:t>Wills?</a:t>
            </a:r>
          </a:p>
          <a:p>
            <a:pPr lvl="1"/>
            <a:r>
              <a:rPr lang="en-CA" dirty="0">
                <a:latin typeface="Californian FB" panose="0207040306080B030204" pitchFamily="18" charset="0"/>
              </a:rPr>
              <a:t>Shareholder Agreements?</a:t>
            </a:r>
          </a:p>
          <a:p>
            <a:pPr lvl="1"/>
            <a:r>
              <a:rPr lang="en-CA" dirty="0">
                <a:latin typeface="Californian FB" panose="0207040306080B030204" pitchFamily="18" charset="0"/>
              </a:rPr>
              <a:t>Pre-nuptial/ Co-habitation?</a:t>
            </a:r>
          </a:p>
          <a:p>
            <a:endParaRPr lang="en-CA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EF34F-8A3C-4090-B071-0D6027B42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2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F9A1B4-A1B6-45C2-B4A1-743AD5EF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CA" sz="4000">
                <a:solidFill>
                  <a:srgbClr val="FFFFFF"/>
                </a:solidFill>
                <a:latin typeface="Californian FB" panose="0207040306080B030204" pitchFamily="18" charset="0"/>
              </a:rPr>
              <a:t>The Business Valuator…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3308-897A-4EB8-83CC-5698AC82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Educating the clients on process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Preparing written reports (BV, Income Assessment)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Oral reports / verbal communications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Big picture review – is there likely value?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Investigate and report on a specific issue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>
                <a:latin typeface="Californian FB" panose="0207040306080B030204" pitchFamily="18" charset="0"/>
              </a:rPr>
              <a:t>Attend collaborative team meeting and assist with “option generation”</a:t>
            </a:r>
          </a:p>
          <a:p>
            <a:endParaRPr lang="en-CA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2E365-0CF8-4D82-97EA-DF12F711D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81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87737-7C0F-4D40-9E0E-9AAE5496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Private Settlement Benefits …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71BD0-3F70-47C4-B5E2-F98787274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A family business can be the major source of funds/lifestyle for a family</a:t>
            </a:r>
          </a:p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Traditional litigation can be time consuming and costly</a:t>
            </a:r>
          </a:p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Family financial resources can be depleted very quickly</a:t>
            </a:r>
          </a:p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The family business can be put at risk: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Lack of effort/focus from owner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Forced sale/liquidation for below market price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>
                <a:latin typeface="Californian FB" panose="0207040306080B030204" pitchFamily="18" charset="0"/>
              </a:rPr>
              <a:t>Public record and risk of CRA audit</a:t>
            </a:r>
          </a:p>
          <a:p>
            <a:endParaRPr lang="en-CA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E4A16B-0DE2-454D-9489-BC9370DF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05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9384-39B9-4311-B51C-B68A950D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Things to consider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3460A-BCA5-40A0-A566-A10014AB4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600" dirty="0">
                <a:latin typeface="Californian FB" panose="0207040306080B030204" pitchFamily="18" charset="0"/>
              </a:rPr>
              <a:t>The collaborative process can work – even in high conflict matters</a:t>
            </a:r>
          </a:p>
          <a:p>
            <a:pPr marL="457200" indent="-4572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600" dirty="0">
                <a:latin typeface="Californian FB" panose="0207040306080B030204" pitchFamily="18" charset="0"/>
              </a:rPr>
              <a:t>Critical to understand company structure and share ownership: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 dirty="0">
                <a:latin typeface="Californian FB" panose="0207040306080B030204" pitchFamily="18" charset="0"/>
              </a:rPr>
              <a:t>Sole proprietorship, partnership, corporation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 dirty="0">
                <a:latin typeface="Californian FB" panose="0207040306080B030204" pitchFamily="18" charset="0"/>
              </a:rPr>
              <a:t>Sole shareholder, jointly owned or owned with other family members </a:t>
            </a:r>
          </a:p>
          <a:p>
            <a:pPr marL="800100" lvl="1" indent="-342900">
              <a:spcAft>
                <a:spcPts val="12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US" sz="2200" dirty="0">
                <a:latin typeface="Californian FB" panose="0207040306080B030204" pitchFamily="18" charset="0"/>
              </a:rPr>
              <a:t>Are there trusts, holding companies?</a:t>
            </a:r>
          </a:p>
          <a:p>
            <a:endParaRPr lang="en-CA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EF34F-8A3C-4090-B071-0D6027B428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7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9DEF-75E6-4772-A54F-96D75B3C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68593"/>
            <a:ext cx="5319252" cy="936523"/>
          </a:xfrm>
        </p:spPr>
        <p:txBody>
          <a:bodyPr>
            <a:noAutofit/>
          </a:bodyPr>
          <a:lstStyle/>
          <a:p>
            <a:r>
              <a:rPr lang="en-CA" b="1" dirty="0">
                <a:latin typeface="Californian FB" panose="0207040306080B030204" pitchFamily="18" charset="0"/>
              </a:rPr>
              <a:t>Carrie Heinzl </a:t>
            </a:r>
            <a:br>
              <a:rPr lang="en-CA" b="1" dirty="0">
                <a:latin typeface="Californian FB" panose="0207040306080B030204" pitchFamily="18" charset="0"/>
              </a:rPr>
            </a:br>
            <a:r>
              <a:rPr lang="en-CA" b="1" dirty="0">
                <a:latin typeface="Californian FB" panose="0207040306080B030204" pitchFamily="18" charset="0"/>
              </a:rPr>
              <a:t>HBSc, CDFA</a:t>
            </a: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6E7D4-7039-4C02-905E-41B82A0A3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057400"/>
            <a:ext cx="5034113" cy="381158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Financial Neutral &amp; Divorce Settlement Expert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Collaboratively trained level I &amp; II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Member of the Law Society of Ontario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Member International Divorce Financial Analysts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Board of Directors - York Collaborative Practice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Member Durham, Kawartha, York &amp; Toronto Collaborative Practice</a:t>
            </a:r>
          </a:p>
          <a:p>
            <a:endParaRPr lang="en-CA" dirty="0"/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3A59B433-B375-45C8-ADF3-F11F7C005C9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" b="375"/>
          <a:stretch>
            <a:fillRect/>
          </a:stretch>
        </p:blipFill>
        <p:spPr>
          <a:xfrm>
            <a:off x="5869858" y="987425"/>
            <a:ext cx="6017342" cy="4873625"/>
          </a:xfr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0DCCD23-990B-4263-8694-0BCB395942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119" y="6137679"/>
            <a:ext cx="73152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255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62600B-7087-4326-A216-30A65F79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The Reports 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B4F7-EABB-4D13-B180-4ADD14D26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CA" sz="1700" dirty="0">
                <a:latin typeface="Californian FB" panose="0207040306080B030204" pitchFamily="18" charset="0"/>
              </a:rPr>
              <a:t>Written Reports: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Business Valuation - Calculation, Estimate, Comprehensive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Limited Critique Reports 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Expert Reports – Income Assessments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Must be in accordance with CICBV professional standards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Takes additional time/cost to prepare the written report</a:t>
            </a:r>
          </a:p>
          <a:p>
            <a:r>
              <a:rPr lang="en-CA" sz="1700" dirty="0">
                <a:latin typeface="Californian FB" panose="0207040306080B030204" pitchFamily="18" charset="0"/>
              </a:rPr>
              <a:t>Verbal Reports: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Professional standards do not apply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Level of review and analysis is the same 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Time and cost is saved by not preparing the report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Meet with parties to present process, scope of review, assumptions and findings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Address specific concerns / issues / questions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1700" dirty="0">
                <a:latin typeface="Californian FB" panose="0207040306080B030204" pitchFamily="18" charset="0"/>
              </a:rPr>
              <a:t>Can take notes but cannot keep schedules </a:t>
            </a:r>
          </a:p>
          <a:p>
            <a:pPr marL="457200" lvl="1" indent="0">
              <a:buNone/>
            </a:pPr>
            <a:endParaRPr lang="en-CA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E9713-85F8-43E2-A3F8-5B24729B9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19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2600B-7087-4326-A216-30A65F795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The Reports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B4F7-EABB-4D13-B180-4ADD14D26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CA" sz="2000" dirty="0">
                <a:latin typeface="Californian FB" panose="0207040306080B030204" pitchFamily="18" charset="0"/>
              </a:rPr>
              <a:t>Big Picture Review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CA" sz="2000" dirty="0">
                <a:latin typeface="Californian FB" panose="0207040306080B030204" pitchFamily="18" charset="0"/>
              </a:rPr>
              <a:t>	</a:t>
            </a:r>
            <a:r>
              <a:rPr lang="en-US" sz="2000" dirty="0">
                <a:latin typeface="Californian FB" panose="0207040306080B030204" pitchFamily="18" charset="0"/>
              </a:rPr>
              <a:t>Discussion and high level review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personal v. commercial goodwill)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preliminary review: is worthwhile to have a full blown valuation report prepared?</a:t>
            </a:r>
          </a:p>
          <a:p>
            <a:pPr marL="457200" lvl="1" indent="0">
              <a:buClr>
                <a:schemeClr val="tx2"/>
              </a:buClr>
              <a:buNone/>
            </a:pPr>
            <a:endParaRPr lang="en-US" sz="2000" dirty="0">
              <a:latin typeface="Californian FB" panose="0207040306080B030204" pitchFamily="18" charset="0"/>
            </a:endParaRPr>
          </a:p>
          <a:p>
            <a:pPr marL="457200" lvl="1" indent="0">
              <a:buNone/>
            </a:pPr>
            <a:r>
              <a:rPr lang="en-CA" sz="2000" dirty="0">
                <a:latin typeface="Californian FB" panose="0207040306080B030204" pitchFamily="18" charset="0"/>
              </a:rPr>
              <a:t>Detailed Investigation – Issue Specific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Reasonableness of another CBV report (BV or income)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Personal expenses investigation/review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Unreported cash sales/lifestyle assessment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Funds tracing </a:t>
            </a:r>
          </a:p>
          <a:p>
            <a:pPr marL="457200" lvl="1" indent="0">
              <a:buNone/>
            </a:pPr>
            <a:endParaRPr lang="en-CA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E9713-85F8-43E2-A3F8-5B24729B9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73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C8B07-F785-4AA7-A5F5-1E0CAF15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Income Assessments 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D03D-4089-4B3D-8AE4-58FA0A15E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buClr>
                <a:schemeClr val="tx2"/>
              </a:buClr>
              <a:buFont typeface="Arial" charset="0"/>
              <a:buChar char="•"/>
            </a:pPr>
            <a:r>
              <a:rPr lang="en-US" sz="2400">
                <a:latin typeface="Californian FB" panose="0207040306080B030204" pitchFamily="18" charset="0"/>
              </a:rPr>
              <a:t>Canada’s Federal Child Support Guidelines</a:t>
            </a:r>
          </a:p>
          <a:p>
            <a:pPr marL="457200" indent="-457200">
              <a:buClr>
                <a:schemeClr val="tx2"/>
              </a:buClr>
              <a:buFont typeface="Arial" charset="0"/>
              <a:buChar char="•"/>
            </a:pPr>
            <a:r>
              <a:rPr lang="en-US" sz="2400">
                <a:latin typeface="Californian FB" panose="0207040306080B030204" pitchFamily="18" charset="0"/>
              </a:rPr>
              <a:t>Income Tax Returns: T1 General - Line 150 with adjustments where appropriate</a:t>
            </a:r>
          </a:p>
          <a:p>
            <a:pPr marL="457200" indent="-457200">
              <a:buClr>
                <a:schemeClr val="tx2"/>
              </a:buClr>
              <a:buFont typeface="Arial" charset="0"/>
              <a:buChar char="•"/>
            </a:pPr>
            <a:r>
              <a:rPr lang="en-US" sz="2400">
                <a:latin typeface="Californian FB" panose="0207040306080B030204" pitchFamily="18" charset="0"/>
              </a:rPr>
              <a:t>Benefits to business owners not available to employees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>
                <a:latin typeface="Californian FB" panose="0207040306080B030204" pitchFamily="18" charset="0"/>
              </a:rPr>
              <a:t>Dividends v. salary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>
                <a:latin typeface="Californian FB" panose="0207040306080B030204" pitchFamily="18" charset="0"/>
              </a:rPr>
              <a:t>Personal expenses paid by business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>
                <a:latin typeface="Californian FB" panose="0207040306080B030204" pitchFamily="18" charset="0"/>
              </a:rPr>
              <a:t>Income splitting (related party wages)</a:t>
            </a:r>
          </a:p>
          <a:p>
            <a:endParaRPr lang="en-CA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DC28B-FE8C-412F-A3E0-E075BC63D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12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6FC776-94A6-49FE-8FEE-DD0274A61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Common Adjustments  to income 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00491-539C-4F3C-A436-CB15D4360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Dividends – adjust from taxable to actual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Add personal expenses paid by the business (grossed up)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Include related party wages (where not economic) grossed up 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Unreported cash sales / income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Attribution of pre-tax corporate income</a:t>
            </a:r>
            <a:endParaRPr lang="en-CA" dirty="0">
              <a:latin typeface="Californian FB" panose="0207040306080B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B1ACE-ADC7-472F-B2D2-344D55BF0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92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61F4C-B7F3-4207-821E-C73EE107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Attribution of Pre-Tax Corporate Income…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8F23-8F3A-4C68-9EA6-920A11D82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Nature of the company &amp; Historical practice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Ability to control distribution of funds</a:t>
            </a:r>
          </a:p>
          <a:p>
            <a:pPr marL="800100" lvl="1" indent="-342900">
              <a:buClr>
                <a:schemeClr val="tx2"/>
              </a:buClr>
              <a:buFont typeface="Arial" charset="0"/>
              <a:buChar char="•"/>
            </a:pPr>
            <a:r>
              <a:rPr lang="en-US" sz="2000" dirty="0">
                <a:latin typeface="Californian FB" panose="0207040306080B030204" pitchFamily="18" charset="0"/>
              </a:rPr>
              <a:t>Amount of income available for distribution: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Cash balance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Working capital balance (actual v. industry average)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Retained earnings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Capital reinvestment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Third party debt balance and covenants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Other contractual obligations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Industry and business risk going forward</a:t>
            </a:r>
          </a:p>
          <a:p>
            <a:pPr marL="1257300" lvl="2" indent="-342900">
              <a:buClr>
                <a:schemeClr val="tx2"/>
              </a:buClr>
              <a:buFont typeface="Arial" charset="0"/>
              <a:buChar char="•"/>
            </a:pPr>
            <a:r>
              <a:rPr lang="en-US" dirty="0">
                <a:latin typeface="Californian FB" panose="0207040306080B030204" pitchFamily="18" charset="0"/>
              </a:rPr>
              <a:t>Risk tolerance and preference to keep funds in business</a:t>
            </a:r>
          </a:p>
          <a:p>
            <a:endParaRPr lang="en-CA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617D2-17BB-4A18-9128-C0D7AC9F1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07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2AA2C0-5DBB-4B79-B230-EA314776A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Income for Distribution …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D7189-5A35-44F9-86AA-1380072D4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9" y="963877"/>
            <a:ext cx="6831524" cy="4930246"/>
          </a:xfrm>
        </p:spPr>
        <p:txBody>
          <a:bodyPr anchor="ctr">
            <a:normAutofit/>
          </a:bodyPr>
          <a:lstStyle/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Cash balance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Working capital balance (actual v. industry average)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Retained earnings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Capital reinvestment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Third party debt balance and covenants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Other contractual obligations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Industry and business risk going forward</a:t>
            </a:r>
          </a:p>
          <a:p>
            <a:pPr marL="720725" lvl="2" indent="-360363">
              <a:buClr>
                <a:schemeClr val="tx2"/>
              </a:buClr>
              <a:buFont typeface="Arial" charset="0"/>
              <a:buChar char="•"/>
            </a:pPr>
            <a:r>
              <a:rPr lang="en-US" sz="2400" dirty="0">
                <a:latin typeface="Californian FB" panose="0207040306080B030204" pitchFamily="18" charset="0"/>
              </a:rPr>
              <a:t>Risk tolerance and preference to keep funds in business</a:t>
            </a:r>
          </a:p>
          <a:p>
            <a:endParaRPr lang="en-CA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76FD32-9575-41D7-9A4A-3916D7112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54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3CCF7-DA34-43E7-80D1-3F98EC9AC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246374" cy="2387600"/>
          </a:xfrm>
        </p:spPr>
        <p:txBody>
          <a:bodyPr/>
          <a:lstStyle/>
          <a:p>
            <a:r>
              <a:rPr lang="en-CA" dirty="0">
                <a:latin typeface="Californian FB" panose="0207040306080B030204" pitchFamily="18" charset="0"/>
              </a:rPr>
              <a:t>Case Studies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AA699-9A89-4C26-A533-D4D8A43E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2" y="3301180"/>
            <a:ext cx="4001729" cy="26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89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1CE5936-A08C-4CDF-8D22-D1124251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Case Study #1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5498FC-1BF0-4317-890A-72A201737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83A47C0-3C91-49E8-BB07-9CF8BA6DAB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07569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19330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74416A-BEA0-4014-8F2F-03567F03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rgbClr val="FFFFFF"/>
                </a:solidFill>
                <a:latin typeface="Californian FB" panose="0207040306080B030204" pitchFamily="18" charset="0"/>
              </a:rPr>
              <a:t>Case Study #2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0FE110-A66C-4EA6-B2A8-A1796ED7A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3108A9E-5B0B-4DCE-B2C8-6160BEB56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29759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0382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6BBC7D-2A10-4FA3-9BBD-D70A12F2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CA" sz="4000">
                <a:solidFill>
                  <a:srgbClr val="FFFFFF"/>
                </a:solidFill>
              </a:rPr>
              <a:t>Case Study #3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414D0C-3974-42FC-BF1B-B3E980037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38116EF-8A4F-46B0-90B3-CDCD01459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33392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05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FF0E-E2D0-4E12-84EC-076C0EB1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961244" cy="1600200"/>
          </a:xfrm>
        </p:spPr>
        <p:txBody>
          <a:bodyPr>
            <a:normAutofit/>
          </a:bodyPr>
          <a:lstStyle/>
          <a:p>
            <a:r>
              <a:rPr lang="en-US" dirty="0">
                <a:latin typeface="Californian FB" panose="0207040306080B030204" pitchFamily="18" charset="0"/>
              </a:rPr>
              <a:t>Jason Kwiatkowski </a:t>
            </a:r>
            <a:br>
              <a:rPr lang="en-US" dirty="0">
                <a:latin typeface="Californian FB" panose="0207040306080B030204" pitchFamily="18" charset="0"/>
              </a:rPr>
            </a:br>
            <a:r>
              <a:rPr lang="en-US" dirty="0">
                <a:latin typeface="Californian FB" panose="0207040306080B030204" pitchFamily="18" charset="0"/>
              </a:rPr>
              <a:t>CPA, CA, CBV, ASA, CEPA</a:t>
            </a:r>
            <a:br>
              <a:rPr lang="en-US" dirty="0"/>
            </a:b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D8F461-4099-416E-BB1D-BB6BC5667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049735" cy="3811588"/>
          </a:xfrm>
        </p:spPr>
        <p:txBody>
          <a:bodyPr/>
          <a:lstStyle/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Chartered Business Valuator with 20 years of experience  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Financial neutral - specialist called in to deal with situations involving a business interest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Collaboratively trained (level I &amp; II)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Business Valuation – property for equalization purposes</a:t>
            </a:r>
          </a:p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Income Assessment – income for support purposes</a:t>
            </a:r>
          </a:p>
          <a:p>
            <a:endParaRPr lang="en-CA" dirty="0"/>
          </a:p>
        </p:txBody>
      </p:sp>
      <p:pic>
        <p:nvPicPr>
          <p:cNvPr id="8" name="Picture 7" descr="Jason#1008.jpg">
            <a:extLst>
              <a:ext uri="{FF2B5EF4-FFF2-40B4-BE49-F238E27FC236}">
                <a16:creationId xmlns:a16="http://schemas.microsoft.com/office/drawing/2014/main" id="{7E32D9D6-2E54-403B-B2B3-7771DDA2F9A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87382" y="916289"/>
            <a:ext cx="3667432" cy="46530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852C4F-5B11-4676-811A-FC36FB6EF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119" y="6137679"/>
            <a:ext cx="73152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08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76BBC7D-2A10-4FA3-9BBD-D70A12F2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rgbClr val="FFFFFF"/>
                </a:solidFill>
                <a:latin typeface="Californian FB" panose="0207040306080B030204" pitchFamily="18" charset="0"/>
              </a:rPr>
              <a:t>Bonus Case Study #4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414D0C-3974-42FC-BF1B-B3E980037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38116EF-8A4F-46B0-90B3-CDCD01459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492656"/>
              </p:ext>
            </p:extLst>
          </p:nvPr>
        </p:nvGraphicFramePr>
        <p:xfrm>
          <a:off x="5010150" y="942108"/>
          <a:ext cx="6492875" cy="4488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5492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3CCF7-DA34-43E7-80D1-3F98EC9AC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246374" cy="2387600"/>
          </a:xfrm>
        </p:spPr>
        <p:txBody>
          <a:bodyPr/>
          <a:lstStyle/>
          <a:p>
            <a:r>
              <a:rPr lang="en-CA" dirty="0">
                <a:latin typeface="Californian FB" panose="0207040306080B030204" pitchFamily="18" charset="0"/>
              </a:rPr>
              <a:t>Closing Remarks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AA699-9A89-4C26-A533-D4D8A43E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2" y="3301180"/>
            <a:ext cx="4001729" cy="26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B3CCF7-DA34-43E7-80D1-3F98EC9AC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246374" cy="2387600"/>
          </a:xfrm>
        </p:spPr>
        <p:txBody>
          <a:bodyPr/>
          <a:lstStyle/>
          <a:p>
            <a:r>
              <a:rPr lang="en-CA" dirty="0">
                <a:latin typeface="Californian FB" panose="0207040306080B030204" pitchFamily="18" charset="0"/>
              </a:rPr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1AA699-9A89-4C26-A533-D4D8A43E1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2" y="3301180"/>
            <a:ext cx="4001729" cy="26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7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696D-887C-492F-86B2-4011293D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  <a:ea typeface="Calibri" charset="0"/>
              </a:rPr>
              <a:t>Russell Alexander </a:t>
            </a:r>
            <a:br>
              <a:rPr lang="en-US" dirty="0">
                <a:latin typeface="Californian FB" panose="0207040306080B030204" pitchFamily="18" charset="0"/>
                <a:ea typeface="Calibri" charset="0"/>
              </a:rPr>
            </a:br>
            <a:r>
              <a:rPr lang="en-US" dirty="0">
                <a:latin typeface="Californian FB" panose="0207040306080B030204" pitchFamily="18" charset="0"/>
                <a:ea typeface="Calibri" charset="0"/>
              </a:rPr>
              <a:t>HBA, LLB</a:t>
            </a:r>
            <a:br>
              <a:rPr lang="en-US" dirty="0"/>
            </a:br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AA6F7-FCD6-42C4-AC45-D3677FF4A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169877" cy="381158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  <a:ea typeface="Calibri" charset="0"/>
              </a:rPr>
              <a:t>Called to the Bar by the Law Society of Ontario in 1998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CA" sz="2000" dirty="0">
                <a:latin typeface="Californian FB" panose="0207040306080B030204" pitchFamily="18" charset="0"/>
              </a:rPr>
              <a:t>Dedicated practice to achieving results using compassion, collaboration and client-focus</a:t>
            </a:r>
            <a:r>
              <a:rPr lang="en-US" sz="2000" dirty="0">
                <a:latin typeface="Californian FB" panose="0207040306080B030204" pitchFamily="18" charset="0"/>
                <a:ea typeface="Calibri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  <a:ea typeface="Calibri" charset="0"/>
              </a:rPr>
              <a:t>Dedicated to Family Law &amp; Related matters, including custody, spousal support, child support and divorce</a:t>
            </a:r>
            <a:r>
              <a:rPr lang="en-US" sz="2000" dirty="0">
                <a:latin typeface="Californian FB" panose="0207040306080B0302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Focus on private custom resolutions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Californian FB" panose="0207040306080B030204" pitchFamily="18" charset="0"/>
              </a:rPr>
              <a:t>Active Member of Kawartha, Durham and York Collaborative Practices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9A365C-33C4-4DB2-8BE0-19E7F70C1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156" y="728879"/>
            <a:ext cx="3324275" cy="49751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1D6B88-0F7A-49F0-A43D-E0596EB7A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1119" y="6137679"/>
            <a:ext cx="73152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74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20AE86-60E0-4364-8E1C-215FE8360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09" y="378849"/>
            <a:ext cx="10710733" cy="60247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A20C8A-8B1A-482B-A6D8-6CE6314E1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242" y="6235311"/>
            <a:ext cx="73152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42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8B38D8-63AE-4198-8402-028CCE94C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  <a:latin typeface="Californian FB" panose="0207040306080B030204" pitchFamily="18" charset="0"/>
              </a:rPr>
              <a:t>Just so you know …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C4A8F-5C7A-4DA1-9E66-29654B2B3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>
                <a:latin typeface="Californian FB" panose="0207040306080B030204" pitchFamily="18" charset="0"/>
              </a:rPr>
              <a:t>Case studies discussed are based on collaborative practice cases from Ontario, Canada</a:t>
            </a:r>
          </a:p>
          <a:p>
            <a:r>
              <a:rPr lang="en-US" sz="2400">
                <a:latin typeface="Californian FB" panose="0207040306080B030204" pitchFamily="18" charset="0"/>
              </a:rPr>
              <a:t>Support, property sharing/ division, tax, estate implications, Rules and Procedures may vary from the ones discussed in this presentation</a:t>
            </a:r>
          </a:p>
          <a:p>
            <a:endParaRPr lang="en-CA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26076A-CC7B-437C-A7E7-EBC00A5C4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5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255F4-AAE6-41B7-8A74-0E332BB4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Why Collaborative Thrives for Family Run Businesses…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5E315-CDD0-45F7-91DD-C5B3905A0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Collaborative Practice offers an effective alternative to the inherently adversarial court process. </a:t>
            </a:r>
          </a:p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Both parties must enter into the process voluntarily, and agree to resolve their issues respectfully. </a:t>
            </a:r>
          </a:p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Collaborative process allows the parties to generate options that best suit their family and consider a much wider constituency of ‘concern’ represented by family members and other stakeholders.  </a:t>
            </a:r>
          </a:p>
          <a:p>
            <a:endParaRPr lang="en-CA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1050E7-0827-4367-B4A7-AA645BEE4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26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FC03CC-76EA-43EA-BBC7-5AF116C6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dirty="0">
                <a:solidFill>
                  <a:schemeClr val="accent1"/>
                </a:solidFill>
                <a:latin typeface="Californian FB" panose="0207040306080B030204" pitchFamily="18" charset="0"/>
              </a:rPr>
              <a:t>Key Elements …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0F44EF-DA9D-4721-BC0F-2218AE35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Collaborative practice is the voluntary sharing of full and frank disclosure amongst the parties. When placed in the family business context, this is especially crucial. </a:t>
            </a:r>
          </a:p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Spouses must remain willing and open to discuss the issues, while firmly planted on a foundation of financial disclosure. </a:t>
            </a:r>
          </a:p>
          <a:p>
            <a:pPr marL="285750" marR="635" indent="-285750">
              <a:spcAft>
                <a:spcPts val="25"/>
              </a:spcAft>
              <a:buFont typeface="Arial" charset="0"/>
              <a:buChar char="•"/>
            </a:pPr>
            <a:r>
              <a:rPr lang="en-CA" sz="2400" dirty="0">
                <a:latin typeface="Californian FB" panose="0207040306080B030204" pitchFamily="18" charset="0"/>
                <a:ea typeface="Calibri" charset="0"/>
                <a:cs typeface="Calibri" charset="0"/>
              </a:rPr>
              <a:t>Settlement will be based on the assumption that the parties have acted in good faith and have provided complete and truthful information prior to settlement. </a:t>
            </a:r>
            <a:endParaRPr lang="en-US" sz="2400" dirty="0">
              <a:latin typeface="Californian FB" panose="0207040306080B030204" pitchFamily="18" charset="0"/>
              <a:ea typeface="Calibri" charset="0"/>
              <a:cs typeface="Calibri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63CAFD-19B8-46F5-9040-C644134BA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297" y="5914976"/>
            <a:ext cx="867658" cy="68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3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80CEE-B0CA-4502-BF4D-9D74130B6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028"/>
            <a:ext cx="6990735" cy="2387600"/>
          </a:xfrm>
        </p:spPr>
        <p:txBody>
          <a:bodyPr/>
          <a:lstStyle/>
          <a:p>
            <a:r>
              <a:rPr lang="en-CA" dirty="0">
                <a:latin typeface="Californian FB" panose="0207040306080B030204" pitchFamily="18" charset="0"/>
              </a:rPr>
              <a:t>How can we save the Golden Goose?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807DD3-0DFD-4C7D-8C83-76783E8DA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62" y="3301180"/>
            <a:ext cx="4001729" cy="266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6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1188</Words>
  <Application>Microsoft Office PowerPoint</Application>
  <PresentationFormat>Widescreen</PresentationFormat>
  <Paragraphs>184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Californian FB</vt:lpstr>
      <vt:lpstr>Wingdings</vt:lpstr>
      <vt:lpstr>Office Theme</vt:lpstr>
      <vt:lpstr>PowerPoint Presentation</vt:lpstr>
      <vt:lpstr>Carrie Heinzl  HBSc, CDFA</vt:lpstr>
      <vt:lpstr>Jason Kwiatkowski  CPA, CA, CBV, ASA, CEPA </vt:lpstr>
      <vt:lpstr>Russell Alexander  HBA, LLB </vt:lpstr>
      <vt:lpstr>PowerPoint Presentation</vt:lpstr>
      <vt:lpstr>Just so you know … </vt:lpstr>
      <vt:lpstr>Why Collaborative Thrives for Family Run Businesses…</vt:lpstr>
      <vt:lpstr>Key Elements …</vt:lpstr>
      <vt:lpstr>How can we save the Golden Goose?</vt:lpstr>
      <vt:lpstr>Collaborative offers ...</vt:lpstr>
      <vt:lpstr>We ensure ...</vt:lpstr>
      <vt:lpstr>Alternative options ...</vt:lpstr>
      <vt:lpstr>Our Roles …</vt:lpstr>
      <vt:lpstr>The Financial Professional …</vt:lpstr>
      <vt:lpstr>Private Settlement Benefits…</vt:lpstr>
      <vt:lpstr>Things to consider …</vt:lpstr>
      <vt:lpstr>The Business Valuator…</vt:lpstr>
      <vt:lpstr>Private Settlement Benefits …</vt:lpstr>
      <vt:lpstr>Things to consider …</vt:lpstr>
      <vt:lpstr>The Reports …</vt:lpstr>
      <vt:lpstr>The Reports …</vt:lpstr>
      <vt:lpstr>Income Assessments …</vt:lpstr>
      <vt:lpstr>Common Adjustments  to income …</vt:lpstr>
      <vt:lpstr>Attribution of Pre-Tax Corporate Income…</vt:lpstr>
      <vt:lpstr>Income for Distribution …</vt:lpstr>
      <vt:lpstr>Case Studies …</vt:lpstr>
      <vt:lpstr>Case Study #1 …</vt:lpstr>
      <vt:lpstr>Case Study #2 …</vt:lpstr>
      <vt:lpstr>Case Study #3 …</vt:lpstr>
      <vt:lpstr>Bonus Case Study #4 …</vt:lpstr>
      <vt:lpstr>Closing Remarks …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Heinzl</dc:creator>
  <cp:lastModifiedBy>Carrie Heinzl</cp:lastModifiedBy>
  <cp:revision>3</cp:revision>
  <dcterms:created xsi:type="dcterms:W3CDTF">2018-09-01T16:45:25Z</dcterms:created>
  <dcterms:modified xsi:type="dcterms:W3CDTF">2018-09-01T16:52:35Z</dcterms:modified>
</cp:coreProperties>
</file>